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83" r:id="rId2"/>
    <p:sldId id="1177" r:id="rId3"/>
    <p:sldId id="1182" r:id="rId4"/>
    <p:sldId id="311" r:id="rId5"/>
    <p:sldId id="350" r:id="rId6"/>
    <p:sldId id="315" r:id="rId7"/>
    <p:sldId id="290" r:id="rId8"/>
    <p:sldId id="325" r:id="rId9"/>
    <p:sldId id="335" r:id="rId10"/>
    <p:sldId id="326" r:id="rId11"/>
    <p:sldId id="414" r:id="rId12"/>
    <p:sldId id="1160" r:id="rId13"/>
    <p:sldId id="1106" r:id="rId14"/>
    <p:sldId id="541" r:id="rId15"/>
    <p:sldId id="1094" r:id="rId16"/>
    <p:sldId id="1175" r:id="rId17"/>
    <p:sldId id="1047" r:id="rId18"/>
    <p:sldId id="1140" r:id="rId19"/>
    <p:sldId id="1136" r:id="rId20"/>
    <p:sldId id="1181" r:id="rId21"/>
    <p:sldId id="540" r:id="rId22"/>
    <p:sldId id="1183" r:id="rId23"/>
    <p:sldId id="280" r:id="rId24"/>
    <p:sldId id="300" r:id="rId25"/>
    <p:sldId id="1176" r:id="rId26"/>
    <p:sldId id="11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63"/>
    <p:restoredTop sz="89724" autoAdjust="0"/>
  </p:normalViewPr>
  <p:slideViewPr>
    <p:cSldViewPr snapToGrid="0" snapToObjects="1">
      <p:cViewPr varScale="1">
        <p:scale>
          <a:sx n="112" d="100"/>
          <a:sy n="112" d="100"/>
        </p:scale>
        <p:origin x="8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5F8BD-DEE4-F241-A603-4B105F8B2A2C}" type="datetimeFigureOut">
              <a:rPr lang="en-US" smtClean="0"/>
              <a:t>7/25/25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B53E5-64FB-5A4E-BD78-8E4AA19AB6CD}" type="slidenum">
              <a:rPr lang="en-US" smtClean="0"/>
              <a:t>‹#›</a:t>
            </a:fld>
            <a:endParaRPr lang="en-US"/>
          </a:p>
        </p:txBody>
      </p:sp>
    </p:spTree>
    <p:extLst>
      <p:ext uri="{BB962C8B-B14F-4D97-AF65-F5344CB8AC3E}">
        <p14:creationId xmlns:p14="http://schemas.microsoft.com/office/powerpoint/2010/main" val="1344236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Another workflow of interest involves studies of spatial phylogenetics.  A researcher selects an area of interest- here the Amazonian region but if could be Florida or a watershed in Ohio.  You need a species list - occurrence data for those species. - and you need a tree for just those species. That tree can be obtained by pruning an existing tree to match your species list.   You can then compute phylogenetic diversity (PD)- </a:t>
            </a:r>
          </a:p>
        </p:txBody>
      </p:sp>
      <p:sp>
        <p:nvSpPr>
          <p:cNvPr id="4" name="Slide Number Placeholder 3"/>
          <p:cNvSpPr>
            <a:spLocks noGrp="1"/>
          </p:cNvSpPr>
          <p:nvPr>
            <p:ph type="sldNum" sz="quarter" idx="5"/>
          </p:nvPr>
        </p:nvSpPr>
        <p:spPr/>
        <p:txBody>
          <a:bodyPr/>
          <a:lstStyle/>
          <a:p>
            <a:fld id="{D6DB53E5-64FB-5A4E-BD78-8E4AA19AB6CD}" type="slidenum">
              <a:rPr lang="en-US" smtClean="0"/>
              <a:t>11</a:t>
            </a:fld>
            <a:endParaRPr lang="en-US"/>
          </a:p>
        </p:txBody>
      </p:sp>
    </p:spTree>
    <p:extLst>
      <p:ext uri="{BB962C8B-B14F-4D97-AF65-F5344CB8AC3E}">
        <p14:creationId xmlns:p14="http://schemas.microsoft.com/office/powerpoint/2010/main" val="341819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using something</a:t>
            </a:r>
            <a:r>
              <a:rPr lang="en-US" baseline="0" dirty="0"/>
              <a:t> called phylogenetic diversity,  instead of counting the number of species in an area, we can use their relationships to prioritize conservation decisions.  How does this work?</a:t>
            </a:r>
          </a:p>
          <a:p>
            <a:r>
              <a:rPr lang="en-US" baseline="0" dirty="0"/>
              <a:t>PD measures how much of the tree of life is present in an area. Let’s say one area has 8 species, but they are all oaks.  Now to oak specialists, or maybe event he </a:t>
            </a:r>
            <a:r>
              <a:rPr lang="en-US" baseline="0" dirty="0" err="1"/>
              <a:t>squiirrels</a:t>
            </a:r>
            <a:r>
              <a:rPr lang="en-US" baseline="0" dirty="0"/>
              <a:t> that eat the acorns, these oak species may seem different.  But to most of us, and in relation to the rest of the Tree of Life, these species are all very similar.  Another area also has 8 species, but they are much more diverse and cover more of the Tree of Life.  This second area would have higher PD and might be a better option for conservation because more of the tree would be represented.</a:t>
            </a:r>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12</a:t>
            </a:fld>
            <a:endParaRPr lang="en-US"/>
          </a:p>
        </p:txBody>
      </p:sp>
    </p:spTree>
    <p:extLst>
      <p:ext uri="{BB962C8B-B14F-4D97-AF65-F5344CB8AC3E}">
        <p14:creationId xmlns:p14="http://schemas.microsoft.com/office/powerpoint/2010/main" val="1884268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for any area, such</a:t>
            </a:r>
            <a:r>
              <a:rPr lang="en-US" baseline="0" dirty="0"/>
              <a:t> as a small region of the Panhandle, we can ask which species are there, and how much of the tree do they represent?</a:t>
            </a:r>
            <a:endParaRPr lang="en-US" dirty="0"/>
          </a:p>
          <a:p>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13</a:t>
            </a:fld>
            <a:endParaRPr lang="en-US"/>
          </a:p>
        </p:txBody>
      </p:sp>
    </p:spTree>
    <p:extLst>
      <p:ext uri="{BB962C8B-B14F-4D97-AF65-F5344CB8AC3E}">
        <p14:creationId xmlns:p14="http://schemas.microsoft.com/office/powerpoint/2010/main" val="1585141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are highly correlated with each other, and</a:t>
            </a:r>
            <a:r>
              <a:rPr lang="en-US" baseline="0" dirty="0"/>
              <a:t> with the alpha diversity map too. </a:t>
            </a:r>
            <a:r>
              <a:rPr lang="en-US" baseline="0" dirty="0" err="1"/>
              <a:t>Ultramatric</a:t>
            </a:r>
            <a:r>
              <a:rPr lang="en-US" baseline="0" dirty="0"/>
              <a:t> is generally lower over the landscape. </a:t>
            </a:r>
          </a:p>
          <a:p>
            <a:r>
              <a:rPr lang="en-US" baseline="0" dirty="0"/>
              <a:t>This might be due to a low proportion of short deep branches in the tree. These lengthen the overall </a:t>
            </a:r>
            <a:endParaRPr lang="en-US" dirty="0"/>
          </a:p>
        </p:txBody>
      </p:sp>
      <p:sp>
        <p:nvSpPr>
          <p:cNvPr id="4" name="Slide Number Placeholder 3"/>
          <p:cNvSpPr>
            <a:spLocks noGrp="1"/>
          </p:cNvSpPr>
          <p:nvPr>
            <p:ph type="sldNum" sz="quarter" idx="10"/>
          </p:nvPr>
        </p:nvSpPr>
        <p:spPr/>
        <p:txBody>
          <a:bodyPr/>
          <a:lstStyle/>
          <a:p>
            <a:fld id="{A0891C24-B13E-514B-B656-BF66E5910A86}" type="slidenum">
              <a:rPr lang="en-US" smtClean="0"/>
              <a:t>14</a:t>
            </a:fld>
            <a:endParaRPr lang="en-US"/>
          </a:p>
        </p:txBody>
      </p:sp>
    </p:spTree>
    <p:extLst>
      <p:ext uri="{BB962C8B-B14F-4D97-AF65-F5344CB8AC3E}">
        <p14:creationId xmlns:p14="http://schemas.microsoft.com/office/powerpoint/2010/main" val="3543687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same</a:t>
            </a:r>
            <a:r>
              <a:rPr lang="en-US" baseline="0" dirty="0"/>
              <a:t> approach can be applied to much larger geographic regions.  Here we, with some Chinese collaborators, applied the same methods to China.  And we can see that the regions with the highest PD, in pink and blue </a:t>
            </a:r>
            <a:r>
              <a:rPr lang="mr-IN" baseline="0" dirty="0"/>
              <a:t>–</a:t>
            </a:r>
            <a:r>
              <a:rPr lang="en-US" baseline="0" dirty="0"/>
              <a:t> subtropical forests, in S China, are not the regions that are under greatest conservation </a:t>
            </a:r>
            <a:r>
              <a:rPr lang="mr-IN" baseline="0" dirty="0"/>
              <a:t>–</a:t>
            </a:r>
            <a:r>
              <a:rPr lang="en-US" baseline="0" dirty="0"/>
              <a:t> these large expanses of green in western China that include grasslands.</a:t>
            </a:r>
          </a:p>
          <a:p>
            <a:r>
              <a:rPr lang="en-US" baseline="0" dirty="0"/>
              <a:t>Studies using the tree of life have great potential for conservation.</a:t>
            </a:r>
            <a:endParaRPr lang="en-US" dirty="0"/>
          </a:p>
          <a:p>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17</a:t>
            </a:fld>
            <a:endParaRPr lang="en-US"/>
          </a:p>
        </p:txBody>
      </p:sp>
    </p:spTree>
    <p:extLst>
      <p:ext uri="{BB962C8B-B14F-4D97-AF65-F5344CB8AC3E}">
        <p14:creationId xmlns:p14="http://schemas.microsoft.com/office/powerpoint/2010/main" val="956264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3BD43-9DA0-DC8B-D8CA-E99717C47D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90FC6B-CEF0-8F30-7281-3AF53BFD9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FD8C2E-B045-6310-1113-D1BF4061E87B}"/>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workflow that has been of great interest is to reconstruct ancestral niche. You have a Clade of interest- we need taxon names (OT) and occurrence data (</a:t>
            </a:r>
            <a:r>
              <a:rPr lang="en-US" sz="1200" b="0" i="0" u="none" strike="noStrike" kern="1200" dirty="0" err="1">
                <a:solidFill>
                  <a:schemeClr val="tx1"/>
                </a:solidFill>
                <a:effectLst/>
                <a:latin typeface="+mn-lt"/>
                <a:ea typeface="+mn-ea"/>
                <a:cs typeface="+mn-cs"/>
              </a:rPr>
              <a:t>iDigBio</a:t>
            </a:r>
            <a:r>
              <a:rPr lang="en-US" sz="1200" b="0" i="0" u="none" strike="noStrike" kern="1200" dirty="0">
                <a:solidFill>
                  <a:schemeClr val="tx1"/>
                </a:solidFill>
                <a:effectLst/>
                <a:latin typeface="+mn-lt"/>
                <a:ea typeface="+mn-ea"/>
                <a:cs typeface="+mn-cs"/>
              </a:rPr>
              <a:t>)— we can use those data to build niche models for all the tip species  We also need a tree (build one or download one) and we can now examine niche shifts across the tree and look at phylogenetic constraints on niche evolution </a:t>
            </a:r>
          </a:p>
          <a:p>
            <a:br>
              <a:rPr lang="en-US" dirty="0"/>
            </a:br>
            <a:endParaRPr lang="en-US" dirty="0"/>
          </a:p>
        </p:txBody>
      </p:sp>
      <p:sp>
        <p:nvSpPr>
          <p:cNvPr id="4" name="Slide Number Placeholder 3">
            <a:extLst>
              <a:ext uri="{FF2B5EF4-FFF2-40B4-BE49-F238E27FC236}">
                <a16:creationId xmlns:a16="http://schemas.microsoft.com/office/drawing/2014/main" id="{D63F8B1E-7D43-14C6-83DC-937BEF65B95F}"/>
              </a:ext>
            </a:extLst>
          </p:cNvPr>
          <p:cNvSpPr>
            <a:spLocks noGrp="1"/>
          </p:cNvSpPr>
          <p:nvPr>
            <p:ph type="sldNum" sz="quarter" idx="5"/>
          </p:nvPr>
        </p:nvSpPr>
        <p:spPr/>
        <p:txBody>
          <a:bodyPr/>
          <a:lstStyle/>
          <a:p>
            <a:fld id="{D6DB53E5-64FB-5A4E-BD78-8E4AA19AB6CD}" type="slidenum">
              <a:rPr lang="en-US" smtClean="0"/>
              <a:t>22</a:t>
            </a:fld>
            <a:endParaRPr lang="en-US"/>
          </a:p>
        </p:txBody>
      </p:sp>
    </p:spTree>
    <p:extLst>
      <p:ext uri="{BB962C8B-B14F-4D97-AF65-F5344CB8AC3E}">
        <p14:creationId xmlns:p14="http://schemas.microsoft.com/office/powerpoint/2010/main" val="40379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green</a:t>
            </a:r>
            <a:r>
              <a:rPr lang="en-US" baseline="0" dirty="0"/>
              <a:t> curve here represents net diversification through time, since the origin of the </a:t>
            </a:r>
            <a:r>
              <a:rPr lang="en-US" baseline="0" dirty="0" err="1"/>
              <a:t>Saxifragales</a:t>
            </a:r>
            <a:r>
              <a:rPr lang="en-US" baseline="0" dirty="0"/>
              <a:t> ~110 </a:t>
            </a:r>
            <a:r>
              <a:rPr lang="en-US" baseline="0" dirty="0" err="1"/>
              <a:t>mya</a:t>
            </a:r>
            <a:r>
              <a:rPr lang="en-US" baseline="0" dirty="0"/>
              <a:t>. The red curve represents niche lability, the blue curve represents trait lability, and the gray curve represents global historical temperature. Immediately, you can see that there is a strong uptick in </a:t>
            </a:r>
            <a:r>
              <a:rPr lang="en-US" baseline="0" dirty="0" err="1"/>
              <a:t>macroevolutionary</a:t>
            </a:r>
            <a:r>
              <a:rPr lang="en-US" baseline="0" dirty="0"/>
              <a:t> rates from about 15 </a:t>
            </a:r>
            <a:r>
              <a:rPr lang="en-US" baseline="0" dirty="0" err="1"/>
              <a:t>mya</a:t>
            </a:r>
            <a:r>
              <a:rPr lang="en-US" baseline="0" dirty="0"/>
              <a:t>. </a:t>
            </a:r>
            <a:endParaRPr lang="en-US" dirty="0"/>
          </a:p>
        </p:txBody>
      </p:sp>
      <p:sp>
        <p:nvSpPr>
          <p:cNvPr id="4" name="Slide Number Placeholder 3"/>
          <p:cNvSpPr>
            <a:spLocks noGrp="1"/>
          </p:cNvSpPr>
          <p:nvPr>
            <p:ph type="sldNum" sz="quarter" idx="10"/>
          </p:nvPr>
        </p:nvSpPr>
        <p:spPr/>
        <p:txBody>
          <a:bodyPr/>
          <a:lstStyle/>
          <a:p>
            <a:fld id="{C7E74977-9059-AC4C-AA33-635D02D4C2EE}" type="slidenum">
              <a:rPr lang="en-US" smtClean="0"/>
              <a:t>24</a:t>
            </a:fld>
            <a:endParaRPr lang="en-US"/>
          </a:p>
        </p:txBody>
      </p:sp>
    </p:spTree>
    <p:extLst>
      <p:ext uri="{BB962C8B-B14F-4D97-AF65-F5344CB8AC3E}">
        <p14:creationId xmlns:p14="http://schemas.microsoft.com/office/powerpoint/2010/main" val="1495929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 group contains peony, sweetgum, stone crops; and some of the most cold tolerant plants (upper right).  Temperature shifts are canalizing events; lineages in those states for millions of years…do not switch out</a:t>
            </a:r>
          </a:p>
        </p:txBody>
      </p:sp>
      <p:sp>
        <p:nvSpPr>
          <p:cNvPr id="4" name="Slide Number Placeholder 3"/>
          <p:cNvSpPr>
            <a:spLocks noGrp="1"/>
          </p:cNvSpPr>
          <p:nvPr>
            <p:ph type="sldNum" sz="quarter" idx="10"/>
          </p:nvPr>
        </p:nvSpPr>
        <p:spPr/>
        <p:txBody>
          <a:bodyPr/>
          <a:lstStyle/>
          <a:p>
            <a:fld id="{ED558EDD-AFE9-1F47-B8B6-F885C0B9C2CE}" type="slidenum">
              <a:rPr lang="en-US" smtClean="0"/>
              <a:pPr/>
              <a:t>25</a:t>
            </a:fld>
            <a:endParaRPr lang="en-US"/>
          </a:p>
        </p:txBody>
      </p:sp>
    </p:spTree>
    <p:extLst>
      <p:ext uri="{BB962C8B-B14F-4D97-AF65-F5344CB8AC3E}">
        <p14:creationId xmlns:p14="http://schemas.microsoft.com/office/powerpoint/2010/main" val="51816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today is highlight some of the exciting workflows our team is developing –so that you can see some of the possibilities that you may want to implement yourselves…using our platform deliverables and what ultimately should be easy to use workflows.. As originally conceived the goal of our first NSF-funded </a:t>
            </a:r>
            <a:r>
              <a:rPr lang="en-US" dirty="0" err="1"/>
              <a:t>Biotaphy</a:t>
            </a:r>
            <a:r>
              <a:rPr lang="en-US" dirty="0"/>
              <a:t> project was to connect specimens, trees, tools.. In </a:t>
            </a:r>
            <a:r>
              <a:rPr lang="en-US" dirty="0" err="1"/>
              <a:t>Biotaphy</a:t>
            </a:r>
            <a:r>
              <a:rPr lang="en-US" dirty="0"/>
              <a:t> 2—our current funding—we want to make workflows more accessible to the community</a:t>
            </a:r>
          </a:p>
        </p:txBody>
      </p:sp>
      <p:sp>
        <p:nvSpPr>
          <p:cNvPr id="4" name="Slide Number Placeholder 3"/>
          <p:cNvSpPr>
            <a:spLocks noGrp="1"/>
          </p:cNvSpPr>
          <p:nvPr>
            <p:ph type="sldNum" sz="quarter" idx="10"/>
          </p:nvPr>
        </p:nvSpPr>
        <p:spPr/>
        <p:txBody>
          <a:bodyPr/>
          <a:lstStyle/>
          <a:p>
            <a:fld id="{4CE0C6AE-A4F7-8340-8046-4514AF2A3FC8}" type="slidenum">
              <a:rPr lang="en-US" smtClean="0"/>
              <a:t>2</a:t>
            </a:fld>
            <a:endParaRPr lang="en-US"/>
          </a:p>
        </p:txBody>
      </p:sp>
    </p:spTree>
    <p:extLst>
      <p:ext uri="{BB962C8B-B14F-4D97-AF65-F5344CB8AC3E}">
        <p14:creationId xmlns:p14="http://schemas.microsoft.com/office/powerpoint/2010/main" val="270807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43911-476C-0900-C1B8-49D3F0AF6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22D8D1-24A8-D49D-A2F8-6E540826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1B5B17-B939-7A19-413A-8F6264623B8C}"/>
              </a:ext>
            </a:extLst>
          </p:cNvPr>
          <p:cNvSpPr>
            <a:spLocks noGrp="1"/>
          </p:cNvSpPr>
          <p:nvPr>
            <p:ph type="body" idx="1"/>
          </p:nvPr>
        </p:nvSpPr>
        <p:spPr/>
        <p:txBody>
          <a:bodyPr/>
          <a:lstStyle/>
          <a:p>
            <a:r>
              <a:rPr lang="en-US" dirty="0"/>
              <a:t>What we want to do today is highlight some of the exciting workflows our team is developing –so that you can see some of the possibilities that you may want to implement yourselves…using our platform deliverables and what ultimately should be easy to use workflows.. As originally conceived the goal of our first NSF-funded </a:t>
            </a:r>
            <a:r>
              <a:rPr lang="en-US" dirty="0" err="1"/>
              <a:t>Biotaphy</a:t>
            </a:r>
            <a:r>
              <a:rPr lang="en-US" dirty="0"/>
              <a:t> project was to connect specimens, trees, tools.. In </a:t>
            </a:r>
            <a:r>
              <a:rPr lang="en-US" dirty="0" err="1"/>
              <a:t>Biotaphy</a:t>
            </a:r>
            <a:r>
              <a:rPr lang="en-US" dirty="0"/>
              <a:t> 2—our current funding—we want to make workflows more accessible to the community</a:t>
            </a:r>
          </a:p>
        </p:txBody>
      </p:sp>
      <p:sp>
        <p:nvSpPr>
          <p:cNvPr id="4" name="Slide Number Placeholder 3">
            <a:extLst>
              <a:ext uri="{FF2B5EF4-FFF2-40B4-BE49-F238E27FC236}">
                <a16:creationId xmlns:a16="http://schemas.microsoft.com/office/drawing/2014/main" id="{DBAA6230-51AB-574D-5EE6-D12774B04297}"/>
              </a:ext>
            </a:extLst>
          </p:cNvPr>
          <p:cNvSpPr>
            <a:spLocks noGrp="1"/>
          </p:cNvSpPr>
          <p:nvPr>
            <p:ph type="sldNum" sz="quarter" idx="10"/>
          </p:nvPr>
        </p:nvSpPr>
        <p:spPr/>
        <p:txBody>
          <a:bodyPr/>
          <a:lstStyle/>
          <a:p>
            <a:fld id="{4CE0C6AE-A4F7-8340-8046-4514AF2A3FC8}" type="slidenum">
              <a:rPr lang="en-US" smtClean="0"/>
              <a:t>3</a:t>
            </a:fld>
            <a:endParaRPr lang="en-US"/>
          </a:p>
        </p:txBody>
      </p:sp>
    </p:spTree>
    <p:extLst>
      <p:ext uri="{BB962C8B-B14F-4D97-AF65-F5344CB8AC3E}">
        <p14:creationId xmlns:p14="http://schemas.microsoft.com/office/powerpoint/2010/main" val="72208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4</a:t>
            </a:fld>
            <a:endParaRPr lang="en-US"/>
          </a:p>
        </p:txBody>
      </p:sp>
    </p:spTree>
    <p:extLst>
      <p:ext uri="{BB962C8B-B14F-4D97-AF65-F5344CB8AC3E}">
        <p14:creationId xmlns:p14="http://schemas.microsoft.com/office/powerpoint/2010/main" val="1551246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628650" lvl="1" indent="-171450">
              <a:buFont typeface="Arial"/>
              <a:buChar char="•"/>
            </a:pPr>
            <a:r>
              <a:rPr lang="en-US" sz="1600" kern="1200" dirty="0" err="1">
                <a:solidFill>
                  <a:schemeClr val="tx1"/>
                </a:solidFill>
                <a:effectLst/>
                <a:latin typeface="+mn-lt"/>
                <a:ea typeface="+mn-ea"/>
                <a:cs typeface="+mn-cs"/>
              </a:rPr>
              <a:t>Lifemapper</a:t>
            </a:r>
            <a:r>
              <a:rPr lang="en-US" sz="1600" kern="1200" dirty="0">
                <a:solidFill>
                  <a:schemeClr val="tx1"/>
                </a:solidFill>
                <a:effectLst/>
                <a:latin typeface="+mn-lt"/>
                <a:ea typeface="+mn-ea"/>
                <a:cs typeface="+mn-cs"/>
              </a:rPr>
              <a:t> calculates predicted </a:t>
            </a:r>
            <a:r>
              <a:rPr lang="en-US" sz="1600" dirty="0"/>
              <a:t>habitat </a:t>
            </a:r>
            <a:r>
              <a:rPr lang="en-US" sz="1600" kern="1200" dirty="0">
                <a:solidFill>
                  <a:schemeClr val="tx1"/>
                </a:solidFill>
                <a:effectLst/>
                <a:latin typeface="+mn-lt"/>
                <a:ea typeface="+mn-ea"/>
                <a:cs typeface="+mn-cs"/>
              </a:rPr>
              <a:t>models using occurrence and environmental data---niche models on </a:t>
            </a:r>
            <a:r>
              <a:rPr lang="en-US" sz="1600" kern="1200">
                <a:solidFill>
                  <a:schemeClr val="tx1"/>
                </a:solidFill>
                <a:effectLst/>
                <a:latin typeface="+mn-lt"/>
                <a:ea typeface="+mn-ea"/>
                <a:cs typeface="+mn-cs"/>
              </a:rPr>
              <a:t>the fly</a:t>
            </a:r>
            <a:endParaRPr lang="en-US" sz="16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8BCF649-5B55-544D-AA2E-68C53F24AC55}" type="slidenum">
              <a:rPr lang="en-US" smtClean="0"/>
              <a:t>5</a:t>
            </a:fld>
            <a:endParaRPr lang="en-US"/>
          </a:p>
        </p:txBody>
      </p:sp>
    </p:spTree>
    <p:extLst>
      <p:ext uri="{BB962C8B-B14F-4D97-AF65-F5344CB8AC3E}">
        <p14:creationId xmlns:p14="http://schemas.microsoft.com/office/powerpoint/2010/main" val="218945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workflow that has been of great interest is to reconstruct ancestral niche. You have a Clade of interest- we need taxon names (OT) and occurrence data (</a:t>
            </a:r>
            <a:r>
              <a:rPr lang="en-US" sz="1200" b="0" i="0" u="none" strike="noStrike" kern="1200" dirty="0" err="1">
                <a:solidFill>
                  <a:schemeClr val="tx1"/>
                </a:solidFill>
                <a:effectLst/>
                <a:latin typeface="+mn-lt"/>
                <a:ea typeface="+mn-ea"/>
                <a:cs typeface="+mn-cs"/>
              </a:rPr>
              <a:t>iDigBio</a:t>
            </a:r>
            <a:r>
              <a:rPr lang="en-US" sz="1200" b="0" i="0" u="none" strike="noStrike" kern="1200" dirty="0">
                <a:solidFill>
                  <a:schemeClr val="tx1"/>
                </a:solidFill>
                <a:effectLst/>
                <a:latin typeface="+mn-lt"/>
                <a:ea typeface="+mn-ea"/>
                <a:cs typeface="+mn-cs"/>
              </a:rPr>
              <a:t>)— we can use those data to build niche models for all the tip species  We also need a tree (build one or download one) and we can now examine niche shifts across the tree and look at phylogenetic constraints on niche evolution </a:t>
            </a:r>
          </a:p>
          <a:p>
            <a:br>
              <a:rPr lang="en-US" dirty="0"/>
            </a:br>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7</a:t>
            </a:fld>
            <a:endParaRPr lang="en-US"/>
          </a:p>
        </p:txBody>
      </p:sp>
    </p:spTree>
    <p:extLst>
      <p:ext uri="{BB962C8B-B14F-4D97-AF65-F5344CB8AC3E}">
        <p14:creationId xmlns:p14="http://schemas.microsoft.com/office/powerpoint/2010/main" val="26187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08166B-525F-F84C-BD3C-4FD7009CD9B2}" type="slidenum">
              <a:rPr lang="en-US" smtClean="0"/>
              <a:t>8</a:t>
            </a:fld>
            <a:endParaRPr lang="en-US"/>
          </a:p>
        </p:txBody>
      </p:sp>
    </p:spTree>
    <p:extLst>
      <p:ext uri="{BB962C8B-B14F-4D97-AF65-F5344CB8AC3E}">
        <p14:creationId xmlns:p14="http://schemas.microsoft.com/office/powerpoint/2010/main" val="266403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Reconstructed the ancestral niche for the clades</a:t>
            </a:r>
            <a:r>
              <a:rPr lang="en-US" baseline="0" dirty="0"/>
              <a:t> of </a:t>
            </a:r>
            <a:r>
              <a:rPr lang="en-US" dirty="0" err="1"/>
              <a:t>heuchera</a:t>
            </a:r>
            <a:r>
              <a:rPr lang="en-US" dirty="0"/>
              <a:t> and </a:t>
            </a:r>
            <a:r>
              <a:rPr lang="en-US" dirty="0" err="1"/>
              <a:t>Mitella</a:t>
            </a:r>
            <a:r>
              <a:rPr lang="en-US" dirty="0"/>
              <a:t>—35 layers-custom</a:t>
            </a:r>
            <a:r>
              <a:rPr lang="en-US" baseline="0" dirty="0"/>
              <a:t> scripts, </a:t>
            </a:r>
            <a:r>
              <a:rPr lang="en-US" baseline="0" dirty="0" err="1"/>
              <a:t>Bayestraits</a:t>
            </a:r>
            <a:r>
              <a:rPr lang="en-US" baseline="0" dirty="0"/>
              <a:t>….</a:t>
            </a:r>
            <a:r>
              <a:rPr lang="en-US" dirty="0" err="1"/>
              <a:t>ryan</a:t>
            </a:r>
            <a:r>
              <a:rPr lang="en-US" dirty="0"/>
              <a:t> can</a:t>
            </a:r>
            <a:r>
              <a:rPr lang="en-US" baseline="0" dirty="0"/>
              <a:t> provide details</a:t>
            </a:r>
            <a:endParaRPr lang="en-US" dirty="0"/>
          </a:p>
        </p:txBody>
      </p:sp>
      <p:sp>
        <p:nvSpPr>
          <p:cNvPr id="4" name="Slide Number Placeholder 3"/>
          <p:cNvSpPr>
            <a:spLocks noGrp="1"/>
          </p:cNvSpPr>
          <p:nvPr>
            <p:ph type="sldNum" sz="quarter" idx="10"/>
          </p:nvPr>
        </p:nvSpPr>
        <p:spPr/>
        <p:txBody>
          <a:bodyPr/>
          <a:lstStyle/>
          <a:p>
            <a:fld id="{4E2C1CD4-F10C-E448-89D5-3B685B553CC5}" type="slidenum">
              <a:rPr lang="en-US" smtClean="0"/>
              <a:t>9</a:t>
            </a:fld>
            <a:endParaRPr lang="en-US"/>
          </a:p>
        </p:txBody>
      </p:sp>
    </p:spTree>
    <p:extLst>
      <p:ext uri="{BB962C8B-B14F-4D97-AF65-F5344CB8AC3E}">
        <p14:creationId xmlns:p14="http://schemas.microsoft.com/office/powerpoint/2010/main" val="317083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a:t>
            </a:r>
            <a:r>
              <a:rPr lang="en-US" sz="1200" kern="1200" baseline="0" dirty="0">
                <a:solidFill>
                  <a:schemeClr val="tx1"/>
                </a:solidFill>
                <a:effectLst/>
                <a:latin typeface="+mn-lt"/>
                <a:ea typeface="+mn-ea"/>
                <a:cs typeface="+mn-cs"/>
              </a:rPr>
              <a:t> used </a:t>
            </a:r>
            <a:r>
              <a:rPr lang="en-US" sz="1200" kern="1200" dirty="0" err="1">
                <a:solidFill>
                  <a:schemeClr val="tx1"/>
                </a:solidFill>
                <a:effectLst/>
                <a:latin typeface="+mn-lt"/>
                <a:ea typeface="+mn-ea"/>
                <a:cs typeface="+mn-cs"/>
              </a:rPr>
              <a:t>paleoclimatic</a:t>
            </a:r>
            <a:r>
              <a:rPr lang="en-US" sz="1200" kern="1200" dirty="0">
                <a:solidFill>
                  <a:schemeClr val="tx1"/>
                </a:solidFill>
                <a:effectLst/>
                <a:latin typeface="+mn-lt"/>
                <a:ea typeface="+mn-ea"/>
                <a:cs typeface="+mn-cs"/>
              </a:rPr>
              <a:t> projections –</a:t>
            </a:r>
            <a:r>
              <a:rPr lang="en-US" sz="1200" kern="1200" dirty="0" err="1">
                <a:solidFill>
                  <a:schemeClr val="tx1"/>
                </a:solidFill>
                <a:effectLst/>
                <a:latin typeface="+mn-lt"/>
                <a:ea typeface="+mn-ea"/>
                <a:cs typeface="+mn-cs"/>
              </a:rPr>
              <a:t>worldclim</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assess possible niche overlap through time</a:t>
            </a:r>
            <a:endParaRPr lang="en-US" dirty="0"/>
          </a:p>
        </p:txBody>
      </p:sp>
      <p:sp>
        <p:nvSpPr>
          <p:cNvPr id="4" name="Slide Number Placeholder 3"/>
          <p:cNvSpPr>
            <a:spLocks noGrp="1"/>
          </p:cNvSpPr>
          <p:nvPr>
            <p:ph type="sldNum" sz="quarter" idx="10"/>
          </p:nvPr>
        </p:nvSpPr>
        <p:spPr/>
        <p:txBody>
          <a:bodyPr/>
          <a:lstStyle/>
          <a:p>
            <a:fld id="{4E2C1CD4-F10C-E448-89D5-3B685B553CC5}" type="slidenum">
              <a:rPr lang="en-US" smtClean="0"/>
              <a:t>10</a:t>
            </a:fld>
            <a:endParaRPr lang="en-US"/>
          </a:p>
        </p:txBody>
      </p:sp>
    </p:spTree>
    <p:extLst>
      <p:ext uri="{BB962C8B-B14F-4D97-AF65-F5344CB8AC3E}">
        <p14:creationId xmlns:p14="http://schemas.microsoft.com/office/powerpoint/2010/main" val="2352886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C60A-2690-4C4C-AC49-AA09E06FB8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DE3704-ED31-E045-A715-74B78FF88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1E431D-3E6C-5846-924C-402F51C3E52D}"/>
              </a:ext>
            </a:extLst>
          </p:cNvPr>
          <p:cNvSpPr>
            <a:spLocks noGrp="1"/>
          </p:cNvSpPr>
          <p:nvPr>
            <p:ph type="dt" sz="half" idx="10"/>
          </p:nvPr>
        </p:nvSpPr>
        <p:spPr/>
        <p:txBody>
          <a:bodyPr/>
          <a:lstStyle/>
          <a:p>
            <a:fld id="{200370E4-BF31-F64D-8B95-B3FC95E8814C}" type="datetimeFigureOut">
              <a:rPr lang="en-US" smtClean="0"/>
              <a:t>7/25/25</a:t>
            </a:fld>
            <a:endParaRPr lang="en-US"/>
          </a:p>
        </p:txBody>
      </p:sp>
      <p:sp>
        <p:nvSpPr>
          <p:cNvPr id="5" name="Footer Placeholder 4">
            <a:extLst>
              <a:ext uri="{FF2B5EF4-FFF2-40B4-BE49-F238E27FC236}">
                <a16:creationId xmlns:a16="http://schemas.microsoft.com/office/drawing/2014/main" id="{BFDF41D8-8DB9-A246-B880-9023582BD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66088-735C-1048-B459-0C9A0E4AB853}"/>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61652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ABA9A-3858-7242-BDF4-9FA44E602B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113EE2-6D29-2749-8D09-539824A3F1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0AFB6-5B87-D147-AE67-2EF45951073C}"/>
              </a:ext>
            </a:extLst>
          </p:cNvPr>
          <p:cNvSpPr>
            <a:spLocks noGrp="1"/>
          </p:cNvSpPr>
          <p:nvPr>
            <p:ph type="dt" sz="half" idx="10"/>
          </p:nvPr>
        </p:nvSpPr>
        <p:spPr/>
        <p:txBody>
          <a:bodyPr/>
          <a:lstStyle/>
          <a:p>
            <a:fld id="{200370E4-BF31-F64D-8B95-B3FC95E8814C}" type="datetimeFigureOut">
              <a:rPr lang="en-US" smtClean="0"/>
              <a:t>7/25/25</a:t>
            </a:fld>
            <a:endParaRPr lang="en-US"/>
          </a:p>
        </p:txBody>
      </p:sp>
      <p:sp>
        <p:nvSpPr>
          <p:cNvPr id="5" name="Footer Placeholder 4">
            <a:extLst>
              <a:ext uri="{FF2B5EF4-FFF2-40B4-BE49-F238E27FC236}">
                <a16:creationId xmlns:a16="http://schemas.microsoft.com/office/drawing/2014/main" id="{1393B8D8-8E24-3A40-A966-B2D93F804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8CA40-3190-E647-95C2-464F57260052}"/>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304494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76A4B3-86AA-1046-9107-CBD6C4B32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073FA-BC48-2E49-B64D-38BD286E47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C129E1-0159-0546-81E5-D4633590F5C8}"/>
              </a:ext>
            </a:extLst>
          </p:cNvPr>
          <p:cNvSpPr>
            <a:spLocks noGrp="1"/>
          </p:cNvSpPr>
          <p:nvPr>
            <p:ph type="dt" sz="half" idx="10"/>
          </p:nvPr>
        </p:nvSpPr>
        <p:spPr/>
        <p:txBody>
          <a:bodyPr/>
          <a:lstStyle/>
          <a:p>
            <a:fld id="{200370E4-BF31-F64D-8B95-B3FC95E8814C}" type="datetimeFigureOut">
              <a:rPr lang="en-US" smtClean="0"/>
              <a:t>7/25/25</a:t>
            </a:fld>
            <a:endParaRPr lang="en-US"/>
          </a:p>
        </p:txBody>
      </p:sp>
      <p:sp>
        <p:nvSpPr>
          <p:cNvPr id="5" name="Footer Placeholder 4">
            <a:extLst>
              <a:ext uri="{FF2B5EF4-FFF2-40B4-BE49-F238E27FC236}">
                <a16:creationId xmlns:a16="http://schemas.microsoft.com/office/drawing/2014/main" id="{C2429444-FBFA-B449-9D08-904F4B643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92F77-4FD0-9A42-8CAC-49FB3EB4823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084994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8C0D-585F-884A-BD6E-437D9EE34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F9461-8DBC-AE4E-B35C-DAEF48A00E9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BF144-09B9-3640-B013-4AF37D25FC1A}"/>
              </a:ext>
            </a:extLst>
          </p:cNvPr>
          <p:cNvSpPr>
            <a:spLocks noGrp="1"/>
          </p:cNvSpPr>
          <p:nvPr>
            <p:ph type="dt" sz="half" idx="10"/>
          </p:nvPr>
        </p:nvSpPr>
        <p:spPr/>
        <p:txBody>
          <a:bodyPr/>
          <a:lstStyle/>
          <a:p>
            <a:fld id="{200370E4-BF31-F64D-8B95-B3FC95E8814C}" type="datetimeFigureOut">
              <a:rPr lang="en-US" smtClean="0"/>
              <a:t>7/25/25</a:t>
            </a:fld>
            <a:endParaRPr lang="en-US"/>
          </a:p>
        </p:txBody>
      </p:sp>
      <p:sp>
        <p:nvSpPr>
          <p:cNvPr id="5" name="Footer Placeholder 4">
            <a:extLst>
              <a:ext uri="{FF2B5EF4-FFF2-40B4-BE49-F238E27FC236}">
                <a16:creationId xmlns:a16="http://schemas.microsoft.com/office/drawing/2014/main" id="{D1421C4D-3B9E-5D45-ACD1-0499FA1529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4A9AF-4BE9-CB45-B99E-6FD357ED411B}"/>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89271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3045-B99A-354E-B228-8C3AF1803C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5D628C-2436-9D4A-B44A-3D739A628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2ACA73-E109-0742-8727-2DAB6C430B50}"/>
              </a:ext>
            </a:extLst>
          </p:cNvPr>
          <p:cNvSpPr>
            <a:spLocks noGrp="1"/>
          </p:cNvSpPr>
          <p:nvPr>
            <p:ph type="dt" sz="half" idx="10"/>
          </p:nvPr>
        </p:nvSpPr>
        <p:spPr/>
        <p:txBody>
          <a:bodyPr/>
          <a:lstStyle/>
          <a:p>
            <a:fld id="{200370E4-BF31-F64D-8B95-B3FC95E8814C}" type="datetimeFigureOut">
              <a:rPr lang="en-US" smtClean="0"/>
              <a:t>7/25/25</a:t>
            </a:fld>
            <a:endParaRPr lang="en-US"/>
          </a:p>
        </p:txBody>
      </p:sp>
      <p:sp>
        <p:nvSpPr>
          <p:cNvPr id="5" name="Footer Placeholder 4">
            <a:extLst>
              <a:ext uri="{FF2B5EF4-FFF2-40B4-BE49-F238E27FC236}">
                <a16:creationId xmlns:a16="http://schemas.microsoft.com/office/drawing/2014/main" id="{8845E6A8-2FA0-EE48-8A31-CDCE072A6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F6EA3-77E7-464E-ACC1-CE393B0FA93E}"/>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681256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5DE8-E89B-B74E-B4DA-664307272D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2B351-1028-5B4C-ADF5-21B61A99138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C8AA0C-32E5-1C4A-B2E6-BD05EBF8385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2FEB05-04CA-5F4E-8FAA-69B55420C238}"/>
              </a:ext>
            </a:extLst>
          </p:cNvPr>
          <p:cNvSpPr>
            <a:spLocks noGrp="1"/>
          </p:cNvSpPr>
          <p:nvPr>
            <p:ph type="dt" sz="half" idx="10"/>
          </p:nvPr>
        </p:nvSpPr>
        <p:spPr/>
        <p:txBody>
          <a:bodyPr/>
          <a:lstStyle/>
          <a:p>
            <a:fld id="{200370E4-BF31-F64D-8B95-B3FC95E8814C}" type="datetimeFigureOut">
              <a:rPr lang="en-US" smtClean="0"/>
              <a:t>7/25/25</a:t>
            </a:fld>
            <a:endParaRPr lang="en-US"/>
          </a:p>
        </p:txBody>
      </p:sp>
      <p:sp>
        <p:nvSpPr>
          <p:cNvPr id="6" name="Footer Placeholder 5">
            <a:extLst>
              <a:ext uri="{FF2B5EF4-FFF2-40B4-BE49-F238E27FC236}">
                <a16:creationId xmlns:a16="http://schemas.microsoft.com/office/drawing/2014/main" id="{F019BA1E-55AE-C347-B7BF-B08451376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47BD5-D6E2-E745-B3A2-34C252C0DA6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46723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1B25-8A6B-6B40-A770-DC70D8E9FC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C896F7-C988-1A47-A673-8CE81F823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BFB504-6602-D14E-AAED-EB36BBE253A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7E2812-A426-474B-9A36-253C14D31A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0387BE-FDAC-4F47-8793-09A0499E12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B54866-84AF-194D-9CF7-2B4731FDFC13}"/>
              </a:ext>
            </a:extLst>
          </p:cNvPr>
          <p:cNvSpPr>
            <a:spLocks noGrp="1"/>
          </p:cNvSpPr>
          <p:nvPr>
            <p:ph type="dt" sz="half" idx="10"/>
          </p:nvPr>
        </p:nvSpPr>
        <p:spPr/>
        <p:txBody>
          <a:bodyPr/>
          <a:lstStyle/>
          <a:p>
            <a:fld id="{200370E4-BF31-F64D-8B95-B3FC95E8814C}" type="datetimeFigureOut">
              <a:rPr lang="en-US" smtClean="0"/>
              <a:t>7/25/25</a:t>
            </a:fld>
            <a:endParaRPr lang="en-US"/>
          </a:p>
        </p:txBody>
      </p:sp>
      <p:sp>
        <p:nvSpPr>
          <p:cNvPr id="8" name="Footer Placeholder 7">
            <a:extLst>
              <a:ext uri="{FF2B5EF4-FFF2-40B4-BE49-F238E27FC236}">
                <a16:creationId xmlns:a16="http://schemas.microsoft.com/office/drawing/2014/main" id="{B8272257-5DB9-8145-BD4A-8963D11867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9FEAFF-0D02-784A-A187-BB4618208BC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06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344A-5534-6649-BDCC-B664ED346E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B0CA35-9A98-6A47-8C2B-B9AE3C2B12E6}"/>
              </a:ext>
            </a:extLst>
          </p:cNvPr>
          <p:cNvSpPr>
            <a:spLocks noGrp="1"/>
          </p:cNvSpPr>
          <p:nvPr>
            <p:ph type="dt" sz="half" idx="10"/>
          </p:nvPr>
        </p:nvSpPr>
        <p:spPr/>
        <p:txBody>
          <a:bodyPr/>
          <a:lstStyle/>
          <a:p>
            <a:fld id="{200370E4-BF31-F64D-8B95-B3FC95E8814C}" type="datetimeFigureOut">
              <a:rPr lang="en-US" smtClean="0"/>
              <a:t>7/25/25</a:t>
            </a:fld>
            <a:endParaRPr lang="en-US"/>
          </a:p>
        </p:txBody>
      </p:sp>
      <p:sp>
        <p:nvSpPr>
          <p:cNvPr id="4" name="Footer Placeholder 3">
            <a:extLst>
              <a:ext uri="{FF2B5EF4-FFF2-40B4-BE49-F238E27FC236}">
                <a16:creationId xmlns:a16="http://schemas.microsoft.com/office/drawing/2014/main" id="{DCA540AC-A7D7-1842-8AD0-606E1B05BD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3A9C7B-DB55-D342-86C1-C53E6841F505}"/>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479771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204A7-2290-764F-AD46-20744B2531DF}"/>
              </a:ext>
            </a:extLst>
          </p:cNvPr>
          <p:cNvSpPr>
            <a:spLocks noGrp="1"/>
          </p:cNvSpPr>
          <p:nvPr>
            <p:ph type="dt" sz="half" idx="10"/>
          </p:nvPr>
        </p:nvSpPr>
        <p:spPr/>
        <p:txBody>
          <a:bodyPr/>
          <a:lstStyle/>
          <a:p>
            <a:fld id="{200370E4-BF31-F64D-8B95-B3FC95E8814C}" type="datetimeFigureOut">
              <a:rPr lang="en-US" smtClean="0"/>
              <a:t>7/25/25</a:t>
            </a:fld>
            <a:endParaRPr lang="en-US"/>
          </a:p>
        </p:txBody>
      </p:sp>
      <p:sp>
        <p:nvSpPr>
          <p:cNvPr id="3" name="Footer Placeholder 2">
            <a:extLst>
              <a:ext uri="{FF2B5EF4-FFF2-40B4-BE49-F238E27FC236}">
                <a16:creationId xmlns:a16="http://schemas.microsoft.com/office/drawing/2014/main" id="{CF97606A-409E-7344-A008-2B8C7AC2CA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C50C0A-AC5E-C746-9A96-EEF056AA489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688567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5EB6-611C-6E44-BDDE-0E575EB7B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B9FD9-CA81-EF42-B661-58DCED797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11BC71-9A87-F44D-B035-A9CC932E9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07F438-8C1D-384B-A46C-6AD6C8BBAE97}"/>
              </a:ext>
            </a:extLst>
          </p:cNvPr>
          <p:cNvSpPr>
            <a:spLocks noGrp="1"/>
          </p:cNvSpPr>
          <p:nvPr>
            <p:ph type="dt" sz="half" idx="10"/>
          </p:nvPr>
        </p:nvSpPr>
        <p:spPr/>
        <p:txBody>
          <a:bodyPr/>
          <a:lstStyle/>
          <a:p>
            <a:fld id="{200370E4-BF31-F64D-8B95-B3FC95E8814C}" type="datetimeFigureOut">
              <a:rPr lang="en-US" smtClean="0"/>
              <a:t>7/25/25</a:t>
            </a:fld>
            <a:endParaRPr lang="en-US"/>
          </a:p>
        </p:txBody>
      </p:sp>
      <p:sp>
        <p:nvSpPr>
          <p:cNvPr id="6" name="Footer Placeholder 5">
            <a:extLst>
              <a:ext uri="{FF2B5EF4-FFF2-40B4-BE49-F238E27FC236}">
                <a16:creationId xmlns:a16="http://schemas.microsoft.com/office/drawing/2014/main" id="{8D8DFBC9-56DB-8446-8651-5860FFBAD7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9A994A-89CE-BF44-8B4B-BC8DB957F238}"/>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3285486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79A8-A682-974C-B10F-D5A12BC34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65C3B1-37A5-FA4C-AA10-B254BDA2E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FFE5E3-DB64-E941-A245-E95B211B0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CFA005-4829-5F4C-B5C6-CE1C07C12FF3}"/>
              </a:ext>
            </a:extLst>
          </p:cNvPr>
          <p:cNvSpPr>
            <a:spLocks noGrp="1"/>
          </p:cNvSpPr>
          <p:nvPr>
            <p:ph type="dt" sz="half" idx="10"/>
          </p:nvPr>
        </p:nvSpPr>
        <p:spPr/>
        <p:txBody>
          <a:bodyPr/>
          <a:lstStyle/>
          <a:p>
            <a:fld id="{200370E4-BF31-F64D-8B95-B3FC95E8814C}" type="datetimeFigureOut">
              <a:rPr lang="en-US" smtClean="0"/>
              <a:t>7/25/25</a:t>
            </a:fld>
            <a:endParaRPr lang="en-US"/>
          </a:p>
        </p:txBody>
      </p:sp>
      <p:sp>
        <p:nvSpPr>
          <p:cNvPr id="6" name="Footer Placeholder 5">
            <a:extLst>
              <a:ext uri="{FF2B5EF4-FFF2-40B4-BE49-F238E27FC236}">
                <a16:creationId xmlns:a16="http://schemas.microsoft.com/office/drawing/2014/main" id="{763F33F3-A0D2-6848-ACDF-AF08969332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F2290-A001-9745-B5E3-2F5B2F76C84D}"/>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41346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34C7B-D07B-4946-A163-4B99B5A6A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F3C547-FAF6-E542-BFC1-65E082A64D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E19BF-5627-6F42-8E61-BE3BFA624C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370E4-BF31-F64D-8B95-B3FC95E8814C}" type="datetimeFigureOut">
              <a:rPr lang="en-US" smtClean="0"/>
              <a:t>7/25/25</a:t>
            </a:fld>
            <a:endParaRPr lang="en-US"/>
          </a:p>
        </p:txBody>
      </p:sp>
      <p:sp>
        <p:nvSpPr>
          <p:cNvPr id="5" name="Footer Placeholder 4">
            <a:extLst>
              <a:ext uri="{FF2B5EF4-FFF2-40B4-BE49-F238E27FC236}">
                <a16:creationId xmlns:a16="http://schemas.microsoft.com/office/drawing/2014/main" id="{E06DDF94-0BBE-884D-89B0-3C92764580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86332D-C8C7-6949-8AE2-3FC67E6940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D4460-8025-A04E-A984-964FD725702C}" type="slidenum">
              <a:rPr lang="en-US" smtClean="0"/>
              <a:t>‹#›</a:t>
            </a:fld>
            <a:endParaRPr lang="en-US"/>
          </a:p>
        </p:txBody>
      </p:sp>
    </p:spTree>
    <p:extLst>
      <p:ext uri="{BB962C8B-B14F-4D97-AF65-F5344CB8AC3E}">
        <p14:creationId xmlns:p14="http://schemas.microsoft.com/office/powerpoint/2010/main" val="4140471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jpeg"/><Relationship Id="rId7"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4.emf"/><Relationship Id="rId11" Type="http://schemas.openxmlformats.org/officeDocument/2006/relationships/image" Target="../media/image39.png"/><Relationship Id="rId5" Type="http://schemas.openxmlformats.org/officeDocument/2006/relationships/image" Target="../media/image33.emf"/><Relationship Id="rId10" Type="http://schemas.openxmlformats.org/officeDocument/2006/relationships/image" Target="../media/image38.png"/><Relationship Id="rId4" Type="http://schemas.openxmlformats.org/officeDocument/2006/relationships/image" Target="../media/image32.emf"/><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41.emf"/></Relationships>
</file>

<file path=ppt/slides/_rels/slide1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0.jpeg"/><Relationship Id="rId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Rectangle 2">
            <a:extLst>
              <a:ext uri="{FF2B5EF4-FFF2-40B4-BE49-F238E27FC236}">
                <a16:creationId xmlns:a16="http://schemas.microsoft.com/office/drawing/2014/main" id="{F73B0BEA-3161-D829-A15A-61AD12C4A8EF}"/>
              </a:ext>
            </a:extLst>
          </p:cNvPr>
          <p:cNvSpPr/>
          <p:nvPr/>
        </p:nvSpPr>
        <p:spPr>
          <a:xfrm>
            <a:off x="2023110" y="2093362"/>
            <a:ext cx="7802617" cy="769441"/>
          </a:xfrm>
          <a:prstGeom prst="rect">
            <a:avLst/>
          </a:prstGeom>
        </p:spPr>
        <p:txBody>
          <a:bodyPr wrap="square">
            <a:spAutoFit/>
          </a:bodyPr>
          <a:lstStyle/>
          <a:p>
            <a:pPr algn="ctr"/>
            <a:r>
              <a:rPr lang="en-US" sz="4400" b="1" dirty="0">
                <a:solidFill>
                  <a:srgbClr val="0070C0"/>
                </a:solidFill>
              </a:rPr>
              <a:t>Applications: An Overview</a:t>
            </a:r>
          </a:p>
        </p:txBody>
      </p:sp>
      <p:pic>
        <p:nvPicPr>
          <p:cNvPr id="4" name="Picture 3">
            <a:extLst>
              <a:ext uri="{FF2B5EF4-FFF2-40B4-BE49-F238E27FC236}">
                <a16:creationId xmlns:a16="http://schemas.microsoft.com/office/drawing/2014/main" id="{93822484-9289-77E7-95BD-47CE0E8D666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6" name="Picture 5">
            <a:extLst>
              <a:ext uri="{FF2B5EF4-FFF2-40B4-BE49-F238E27FC236}">
                <a16:creationId xmlns:a16="http://schemas.microsoft.com/office/drawing/2014/main" id="{BB303381-E14B-EA62-3392-66580E72EC8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pic>
        <p:nvPicPr>
          <p:cNvPr id="9" name="Picture 6" descr="https://www.idigbio.org/wiki/_media/idigbio_logo_rgb.png">
            <a:extLst>
              <a:ext uri="{FF2B5EF4-FFF2-40B4-BE49-F238E27FC236}">
                <a16:creationId xmlns:a16="http://schemas.microsoft.com/office/drawing/2014/main" id="{49821509-6A7A-B2CE-8F42-ED1AC637AC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8181" y="5638800"/>
            <a:ext cx="3299215" cy="101942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5437B87-22E9-5A5A-FDBD-27D669F4E044}"/>
              </a:ext>
            </a:extLst>
          </p:cNvPr>
          <p:cNvSpPr txBox="1"/>
          <p:nvPr/>
        </p:nvSpPr>
        <p:spPr>
          <a:xfrm>
            <a:off x="4122319" y="4399062"/>
            <a:ext cx="3947364" cy="1200329"/>
          </a:xfrm>
          <a:prstGeom prst="rect">
            <a:avLst/>
          </a:prstGeom>
          <a:noFill/>
        </p:spPr>
        <p:txBody>
          <a:bodyPr wrap="none" rtlCol="0">
            <a:spAutoFit/>
          </a:bodyPr>
          <a:lstStyle/>
          <a:p>
            <a:pPr algn="ctr"/>
            <a:r>
              <a:rPr lang="en-US" sz="3600" dirty="0">
                <a:solidFill>
                  <a:srgbClr val="0070C0"/>
                </a:solidFill>
              </a:rPr>
              <a:t>Doug Soltis</a:t>
            </a:r>
          </a:p>
          <a:p>
            <a:pPr algn="ctr"/>
            <a:r>
              <a:rPr lang="en-US" sz="3600" dirty="0">
                <a:solidFill>
                  <a:srgbClr val="0070C0"/>
                </a:solidFill>
              </a:rPr>
              <a:t>University of Florida</a:t>
            </a:r>
          </a:p>
        </p:txBody>
      </p:sp>
      <p:pic>
        <p:nvPicPr>
          <p:cNvPr id="14" name="Picture 13" descr="head.gif">
            <a:extLst>
              <a:ext uri="{FF2B5EF4-FFF2-40B4-BE49-F238E27FC236}">
                <a16:creationId xmlns:a16="http://schemas.microsoft.com/office/drawing/2014/main" id="{6EA5C542-B261-9AA7-1F48-C5FF36DC806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1570" t="7500" r="81158"/>
          <a:stretch/>
        </p:blipFill>
        <p:spPr bwMode="auto">
          <a:xfrm>
            <a:off x="7476839" y="5599391"/>
            <a:ext cx="1185688" cy="1227584"/>
          </a:xfrm>
          <a:prstGeom prst="rect">
            <a:avLst/>
          </a:prstGeom>
          <a:noFill/>
          <a:ln w="9525">
            <a:noFill/>
            <a:miter lim="800000"/>
            <a:headEnd/>
            <a:tailEnd/>
          </a:ln>
        </p:spPr>
      </p:pic>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921" y="3897582"/>
            <a:ext cx="1580600" cy="206798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7541" y="1752445"/>
            <a:ext cx="11702530" cy="234534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8101" y="1304253"/>
            <a:ext cx="11491970" cy="448192"/>
          </a:xfrm>
          <a:prstGeom prst="rect">
            <a:avLst/>
          </a:prstGeom>
        </p:spPr>
      </p:pic>
      <p:cxnSp>
        <p:nvCxnSpPr>
          <p:cNvPr id="8" name="Straight Arrow Connector 7"/>
          <p:cNvCxnSpPr/>
          <p:nvPr/>
        </p:nvCxnSpPr>
        <p:spPr>
          <a:xfrm flipV="1">
            <a:off x="4842772" y="3152847"/>
            <a:ext cx="9626" cy="827180"/>
          </a:xfrm>
          <a:prstGeom prst="straightConnector1">
            <a:avLst/>
          </a:prstGeom>
          <a:ln w="2540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9713" y="5931490"/>
            <a:ext cx="1565685" cy="369332"/>
          </a:xfrm>
          <a:prstGeom prst="rect">
            <a:avLst/>
          </a:prstGeom>
          <a:noFill/>
        </p:spPr>
        <p:txBody>
          <a:bodyPr wrap="square" rtlCol="0">
            <a:spAutoFit/>
          </a:bodyPr>
          <a:lstStyle/>
          <a:p>
            <a:r>
              <a:rPr lang="en-US" i="1" dirty="0" err="1"/>
              <a:t>Mitella</a:t>
            </a:r>
            <a:endParaRPr lang="en-US" i="1" dirty="0"/>
          </a:p>
        </p:txBody>
      </p:sp>
      <p:sp>
        <p:nvSpPr>
          <p:cNvPr id="10" name="TextBox 9"/>
          <p:cNvSpPr txBox="1"/>
          <p:nvPr/>
        </p:nvSpPr>
        <p:spPr>
          <a:xfrm>
            <a:off x="-19620" y="5931490"/>
            <a:ext cx="1565685" cy="369332"/>
          </a:xfrm>
          <a:prstGeom prst="rect">
            <a:avLst/>
          </a:prstGeom>
          <a:noFill/>
        </p:spPr>
        <p:txBody>
          <a:bodyPr wrap="square" rtlCol="0">
            <a:spAutoFit/>
          </a:bodyPr>
          <a:lstStyle/>
          <a:p>
            <a:r>
              <a:rPr lang="en-US" i="1" dirty="0"/>
              <a:t>Heuchera</a:t>
            </a:r>
          </a:p>
        </p:txBody>
      </p:sp>
      <p:sp>
        <p:nvSpPr>
          <p:cNvPr id="11" name="Title 1"/>
          <p:cNvSpPr>
            <a:spLocks noGrp="1"/>
          </p:cNvSpPr>
          <p:nvPr>
            <p:ph type="title"/>
          </p:nvPr>
        </p:nvSpPr>
        <p:spPr>
          <a:xfrm>
            <a:off x="2091835" y="842211"/>
            <a:ext cx="8008329" cy="428625"/>
          </a:xfrm>
        </p:spPr>
        <p:txBody>
          <a:bodyPr>
            <a:noAutofit/>
          </a:bodyPr>
          <a:lstStyle/>
          <a:p>
            <a:pPr algn="ctr"/>
            <a:r>
              <a:rPr lang="en-US" b="1" dirty="0">
                <a:solidFill>
                  <a:srgbClr val="0070C0"/>
                </a:solidFill>
                <a:latin typeface="+mn-lt"/>
              </a:rPr>
              <a:t>Ancestral Niche Reconstruction </a:t>
            </a:r>
            <a:br>
              <a:rPr lang="en-US" b="1" dirty="0">
                <a:solidFill>
                  <a:srgbClr val="0070C0"/>
                </a:solidFill>
                <a:latin typeface="+mn-lt"/>
              </a:rPr>
            </a:br>
            <a:endParaRPr lang="en-US" b="1" dirty="0">
              <a:solidFill>
                <a:srgbClr val="0070C0"/>
              </a:solidFill>
              <a:latin typeface="+mn-lt"/>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2943" y="3860887"/>
            <a:ext cx="1759057" cy="2216124"/>
          </a:xfrm>
          <a:prstGeom prst="rect">
            <a:avLst/>
          </a:prstGeom>
        </p:spPr>
      </p:pic>
      <p:sp>
        <p:nvSpPr>
          <p:cNvPr id="14" name="TextBox 13"/>
          <p:cNvSpPr txBox="1"/>
          <p:nvPr/>
        </p:nvSpPr>
        <p:spPr>
          <a:xfrm>
            <a:off x="8647650" y="5232086"/>
            <a:ext cx="1565685" cy="369332"/>
          </a:xfrm>
          <a:prstGeom prst="rect">
            <a:avLst/>
          </a:prstGeom>
          <a:noFill/>
        </p:spPr>
        <p:txBody>
          <a:bodyPr wrap="square" rtlCol="0">
            <a:spAutoFit/>
          </a:bodyPr>
          <a:lstStyle/>
          <a:p>
            <a:r>
              <a:rPr lang="en-US" i="1" dirty="0"/>
              <a:t>Heuchera</a:t>
            </a:r>
          </a:p>
        </p:txBody>
      </p:sp>
      <p:cxnSp>
        <p:nvCxnSpPr>
          <p:cNvPr id="15" name="Straight Arrow Connector 14"/>
          <p:cNvCxnSpPr/>
          <p:nvPr/>
        </p:nvCxnSpPr>
        <p:spPr>
          <a:xfrm>
            <a:off x="9683138" y="5453690"/>
            <a:ext cx="749805" cy="75911"/>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845923" y="6077011"/>
            <a:ext cx="1565685" cy="369332"/>
          </a:xfrm>
          <a:prstGeom prst="rect">
            <a:avLst/>
          </a:prstGeom>
          <a:noFill/>
        </p:spPr>
        <p:txBody>
          <a:bodyPr wrap="square" rtlCol="0">
            <a:spAutoFit/>
          </a:bodyPr>
          <a:lstStyle/>
          <a:p>
            <a:r>
              <a:rPr lang="en-US" i="1" dirty="0"/>
              <a:t>Ryan Folk</a:t>
            </a:r>
          </a:p>
        </p:txBody>
      </p:sp>
      <p:sp>
        <p:nvSpPr>
          <p:cNvPr id="2" name="TextBox 1">
            <a:extLst>
              <a:ext uri="{FF2B5EF4-FFF2-40B4-BE49-F238E27FC236}">
                <a16:creationId xmlns:a16="http://schemas.microsoft.com/office/drawing/2014/main" id="{24656632-4A23-D954-A78E-579216E160A7}"/>
              </a:ext>
            </a:extLst>
          </p:cNvPr>
          <p:cNvSpPr txBox="1"/>
          <p:nvPr/>
        </p:nvSpPr>
        <p:spPr>
          <a:xfrm>
            <a:off x="1880712" y="6211669"/>
            <a:ext cx="8446748" cy="646331"/>
          </a:xfrm>
          <a:prstGeom prst="rect">
            <a:avLst/>
          </a:prstGeom>
          <a:noFill/>
        </p:spPr>
        <p:txBody>
          <a:bodyPr wrap="square">
            <a:spAutoFit/>
          </a:bodyPr>
          <a:lstStyle/>
          <a:p>
            <a:r>
              <a:rPr lang="en-US" sz="1800" dirty="0">
                <a:solidFill>
                  <a:srgbClr val="212121"/>
                </a:solidFill>
                <a:effectLst/>
                <a:latin typeface="Helvetica" pitchFamily="2" charset="0"/>
                <a:ea typeface="Times New Roman" panose="02020603050405020304" pitchFamily="18" charset="0"/>
                <a:cs typeface="Segoe UI" panose="020B0502040204020203" pitchFamily="34" charset="0"/>
              </a:rPr>
              <a:t>Folk </a:t>
            </a:r>
            <a:r>
              <a:rPr lang="en-US" dirty="0">
                <a:solidFill>
                  <a:srgbClr val="212121"/>
                </a:solidFill>
                <a:latin typeface="Helvetica" pitchFamily="2" charset="0"/>
                <a:ea typeface="Times New Roman" panose="02020603050405020304" pitchFamily="18" charset="0"/>
                <a:cs typeface="Segoe UI" panose="020B0502040204020203" pitchFamily="34" charset="0"/>
              </a:rPr>
              <a:t>et al</a:t>
            </a:r>
            <a:r>
              <a:rPr lang="en-US" sz="1800" dirty="0">
                <a:solidFill>
                  <a:srgbClr val="212121"/>
                </a:solidFill>
                <a:effectLst/>
                <a:latin typeface="Helvetica" pitchFamily="2" charset="0"/>
                <a:ea typeface="Times New Roman" panose="02020603050405020304" pitchFamily="18" charset="0"/>
                <a:cs typeface="Segoe UI" panose="020B0502040204020203" pitchFamily="34" charset="0"/>
              </a:rPr>
              <a:t>. 2023. Identifying climatic </a:t>
            </a:r>
            <a:r>
              <a:rPr lang="en-US" dirty="0">
                <a:solidFill>
                  <a:srgbClr val="212121"/>
                </a:solidFill>
                <a:latin typeface="Helvetica" pitchFamily="2" charset="0"/>
                <a:ea typeface="Times New Roman" panose="02020603050405020304" pitchFamily="18" charset="0"/>
                <a:cs typeface="Segoe UI" panose="020B0502040204020203" pitchFamily="34" charset="0"/>
              </a:rPr>
              <a:t>d</a:t>
            </a:r>
            <a:r>
              <a:rPr lang="en-US" sz="1800" dirty="0">
                <a:solidFill>
                  <a:srgbClr val="212121"/>
                </a:solidFill>
                <a:effectLst/>
                <a:latin typeface="Helvetica" pitchFamily="2" charset="0"/>
                <a:ea typeface="Times New Roman" panose="02020603050405020304" pitchFamily="18" charset="0"/>
                <a:cs typeface="Segoe UI" panose="020B0502040204020203" pitchFamily="34" charset="0"/>
              </a:rPr>
              <a:t>rivers of hybridization with a new ancestral </a:t>
            </a:r>
            <a:r>
              <a:rPr lang="en-US" dirty="0">
                <a:solidFill>
                  <a:srgbClr val="212121"/>
                </a:solidFill>
                <a:latin typeface="Helvetica" pitchFamily="2" charset="0"/>
                <a:ea typeface="Times New Roman" panose="02020603050405020304" pitchFamily="18" charset="0"/>
                <a:cs typeface="Segoe UI" panose="020B0502040204020203" pitchFamily="34" charset="0"/>
              </a:rPr>
              <a:t>n</a:t>
            </a:r>
            <a:r>
              <a:rPr lang="en-US" sz="1800" dirty="0">
                <a:solidFill>
                  <a:srgbClr val="212121"/>
                </a:solidFill>
                <a:effectLst/>
                <a:latin typeface="Helvetica" pitchFamily="2" charset="0"/>
                <a:ea typeface="Times New Roman" panose="02020603050405020304" pitchFamily="18" charset="0"/>
                <a:cs typeface="Segoe UI" panose="020B0502040204020203" pitchFamily="34" charset="0"/>
              </a:rPr>
              <a:t>iche </a:t>
            </a:r>
            <a:r>
              <a:rPr lang="en-US" dirty="0">
                <a:solidFill>
                  <a:srgbClr val="212121"/>
                </a:solidFill>
                <a:latin typeface="Helvetica" pitchFamily="2" charset="0"/>
                <a:ea typeface="Times New Roman" panose="02020603050405020304" pitchFamily="18" charset="0"/>
                <a:cs typeface="Segoe UI" panose="020B0502040204020203" pitchFamily="34" charset="0"/>
              </a:rPr>
              <a:t>r</a:t>
            </a:r>
            <a:r>
              <a:rPr lang="en-US" sz="1800" dirty="0">
                <a:solidFill>
                  <a:srgbClr val="212121"/>
                </a:solidFill>
                <a:effectLst/>
                <a:latin typeface="Helvetica" pitchFamily="2" charset="0"/>
                <a:ea typeface="Times New Roman" panose="02020603050405020304" pitchFamily="18" charset="0"/>
                <a:cs typeface="Segoe UI" panose="020B0502040204020203" pitchFamily="34" charset="0"/>
              </a:rPr>
              <a:t>econstruction </a:t>
            </a:r>
            <a:r>
              <a:rPr lang="en-US" dirty="0">
                <a:solidFill>
                  <a:srgbClr val="212121"/>
                </a:solidFill>
                <a:latin typeface="Helvetica" pitchFamily="2" charset="0"/>
                <a:ea typeface="Times New Roman" panose="02020603050405020304" pitchFamily="18" charset="0"/>
                <a:cs typeface="Segoe UI" panose="020B0502040204020203" pitchFamily="34" charset="0"/>
              </a:rPr>
              <a:t>m</a:t>
            </a:r>
            <a:r>
              <a:rPr lang="en-US" sz="1800" dirty="0">
                <a:solidFill>
                  <a:srgbClr val="212121"/>
                </a:solidFill>
                <a:effectLst/>
                <a:latin typeface="Helvetica" pitchFamily="2" charset="0"/>
                <a:ea typeface="Times New Roman" panose="02020603050405020304" pitchFamily="18" charset="0"/>
                <a:cs typeface="Segoe UI" panose="020B0502040204020203" pitchFamily="34" charset="0"/>
              </a:rPr>
              <a:t>ethod. </a:t>
            </a:r>
            <a:r>
              <a:rPr lang="en-US" sz="1800" i="1" dirty="0">
                <a:solidFill>
                  <a:srgbClr val="212121"/>
                </a:solidFill>
                <a:effectLst/>
                <a:latin typeface="Helvetica" pitchFamily="2" charset="0"/>
                <a:ea typeface="Times New Roman" panose="02020603050405020304" pitchFamily="18" charset="0"/>
                <a:cs typeface="Segoe UI" panose="020B0502040204020203" pitchFamily="34" charset="0"/>
              </a:rPr>
              <a:t>Syst Biol. </a:t>
            </a:r>
            <a:r>
              <a:rPr lang="en-US" sz="1800" dirty="0">
                <a:solidFill>
                  <a:srgbClr val="212121"/>
                </a:solidFill>
                <a:effectLst/>
                <a:latin typeface="Helvetica" pitchFamily="2" charset="0"/>
                <a:ea typeface="Times New Roman" panose="02020603050405020304" pitchFamily="18" charset="0"/>
                <a:cs typeface="Segoe UI" panose="020B0502040204020203" pitchFamily="34" charset="0"/>
              </a:rPr>
              <a:t>72: 856-873. </a:t>
            </a:r>
            <a:endParaRPr lang="en-US" dirty="0"/>
          </a:p>
        </p:txBody>
      </p:sp>
    </p:spTree>
    <p:extLst>
      <p:ext uri="{BB962C8B-B14F-4D97-AF65-F5344CB8AC3E}">
        <p14:creationId xmlns:p14="http://schemas.microsoft.com/office/powerpoint/2010/main" val="2237243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395" y="469808"/>
            <a:ext cx="7886700" cy="994172"/>
          </a:xfrm>
        </p:spPr>
        <p:txBody>
          <a:bodyPr>
            <a:noAutofit/>
          </a:bodyPr>
          <a:lstStyle/>
          <a:p>
            <a:pPr algn="ctr"/>
            <a:r>
              <a:rPr lang="en-US" b="1" dirty="0">
                <a:solidFill>
                  <a:srgbClr val="0070C0"/>
                </a:solidFill>
                <a:latin typeface="+mn-lt"/>
                <a:cs typeface="Calibri" panose="020F0502020204030204" pitchFamily="34" charset="0"/>
              </a:rPr>
              <a:t>Spatial </a:t>
            </a:r>
            <a:r>
              <a:rPr lang="en-US" b="1" dirty="0" err="1">
                <a:solidFill>
                  <a:srgbClr val="0070C0"/>
                </a:solidFill>
                <a:latin typeface="+mn-lt"/>
                <a:cs typeface="Calibri" panose="020F0502020204030204" pitchFamily="34" charset="0"/>
              </a:rPr>
              <a:t>Phylogenetics</a:t>
            </a:r>
            <a:br>
              <a:rPr lang="en-US" b="1" dirty="0">
                <a:latin typeface="+mn-lt"/>
              </a:rPr>
            </a:br>
            <a:endParaRPr lang="en-US" b="1" dirty="0">
              <a:latin typeface="+mn-lt"/>
            </a:endParaRPr>
          </a:p>
        </p:txBody>
      </p:sp>
      <p:pic>
        <p:nvPicPr>
          <p:cNvPr id="7" name="image03.png" descr="workflows.png"/>
          <p:cNvPicPr/>
          <p:nvPr/>
        </p:nvPicPr>
        <p:blipFill rotWithShape="1">
          <a:blip r:embed="rId3"/>
          <a:srcRect l="58199" t="26925" b="36779"/>
          <a:stretch/>
        </p:blipFill>
        <p:spPr>
          <a:xfrm>
            <a:off x="4837068" y="1227789"/>
            <a:ext cx="6433247" cy="5630211"/>
          </a:xfrm>
          <a:prstGeom prst="rect">
            <a:avLst/>
          </a:prstGeom>
          <a:ln/>
        </p:spPr>
      </p:pic>
      <p:sp>
        <p:nvSpPr>
          <p:cNvPr id="17" name="Oval 16">
            <a:extLst>
              <a:ext uri="{FF2B5EF4-FFF2-40B4-BE49-F238E27FC236}">
                <a16:creationId xmlns:a16="http://schemas.microsoft.com/office/drawing/2014/main" id="{2E470878-5213-6432-FEB5-FF092CECF884}"/>
              </a:ext>
            </a:extLst>
          </p:cNvPr>
          <p:cNvSpPr/>
          <p:nvPr/>
        </p:nvSpPr>
        <p:spPr>
          <a:xfrm>
            <a:off x="8558784" y="2938272"/>
            <a:ext cx="816863" cy="74788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T</a:t>
            </a:r>
          </a:p>
        </p:txBody>
      </p:sp>
      <p:sp>
        <p:nvSpPr>
          <p:cNvPr id="18" name="Oval 17">
            <a:extLst>
              <a:ext uri="{FF2B5EF4-FFF2-40B4-BE49-F238E27FC236}">
                <a16:creationId xmlns:a16="http://schemas.microsoft.com/office/drawing/2014/main" id="{04AFE31A-E214-4B42-C3B9-CF2C11FCBC63}"/>
              </a:ext>
            </a:extLst>
          </p:cNvPr>
          <p:cNvSpPr/>
          <p:nvPr/>
        </p:nvSpPr>
        <p:spPr>
          <a:xfrm>
            <a:off x="5215314" y="2913888"/>
            <a:ext cx="878249" cy="841248"/>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N</a:t>
            </a:r>
          </a:p>
        </p:txBody>
      </p:sp>
      <p:sp>
        <p:nvSpPr>
          <p:cNvPr id="19" name="Oval 18">
            <a:extLst>
              <a:ext uri="{FF2B5EF4-FFF2-40B4-BE49-F238E27FC236}">
                <a16:creationId xmlns:a16="http://schemas.microsoft.com/office/drawing/2014/main" id="{3925B780-E417-1E6D-034E-927A724BC8D8}"/>
              </a:ext>
            </a:extLst>
          </p:cNvPr>
          <p:cNvSpPr/>
          <p:nvPr/>
        </p:nvSpPr>
        <p:spPr>
          <a:xfrm>
            <a:off x="10115478" y="2926080"/>
            <a:ext cx="878249" cy="841248"/>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N</a:t>
            </a:r>
          </a:p>
        </p:txBody>
      </p:sp>
      <p:grpSp>
        <p:nvGrpSpPr>
          <p:cNvPr id="20" name="Group 19">
            <a:extLst>
              <a:ext uri="{FF2B5EF4-FFF2-40B4-BE49-F238E27FC236}">
                <a16:creationId xmlns:a16="http://schemas.microsoft.com/office/drawing/2014/main" id="{D01D5835-1893-BB91-6451-7664F7D597C2}"/>
              </a:ext>
            </a:extLst>
          </p:cNvPr>
          <p:cNvGrpSpPr/>
          <p:nvPr/>
        </p:nvGrpSpPr>
        <p:grpSpPr>
          <a:xfrm>
            <a:off x="126878" y="3681984"/>
            <a:ext cx="5132313" cy="3102865"/>
            <a:chOff x="3645948" y="3657502"/>
            <a:chExt cx="5397691" cy="2933476"/>
          </a:xfrm>
        </p:grpSpPr>
        <p:sp>
          <p:nvSpPr>
            <p:cNvPr id="21" name="Rectangle 20">
              <a:extLst>
                <a:ext uri="{FF2B5EF4-FFF2-40B4-BE49-F238E27FC236}">
                  <a16:creationId xmlns:a16="http://schemas.microsoft.com/office/drawing/2014/main" id="{816D9B39-1C51-22F1-DD33-2E1505D67814}"/>
                </a:ext>
              </a:extLst>
            </p:cNvPr>
            <p:cNvSpPr/>
            <p:nvPr/>
          </p:nvSpPr>
          <p:spPr>
            <a:xfrm>
              <a:off x="6847659"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7B37BDD-1DD9-168C-C2DC-363A071CA70F}"/>
                </a:ext>
              </a:extLst>
            </p:cNvPr>
            <p:cNvGrpSpPr/>
            <p:nvPr/>
          </p:nvGrpSpPr>
          <p:grpSpPr>
            <a:xfrm>
              <a:off x="3645948" y="3657502"/>
              <a:ext cx="5397691" cy="2933476"/>
              <a:chOff x="2135686" y="3641874"/>
              <a:chExt cx="5197211" cy="2933476"/>
            </a:xfrm>
          </p:grpSpPr>
          <p:grpSp>
            <p:nvGrpSpPr>
              <p:cNvPr id="29" name="Group 28">
                <a:extLst>
                  <a:ext uri="{FF2B5EF4-FFF2-40B4-BE49-F238E27FC236}">
                    <a16:creationId xmlns:a16="http://schemas.microsoft.com/office/drawing/2014/main" id="{BF82750D-A8D3-D209-F07E-5DE807D66BB8}"/>
                  </a:ext>
                </a:extLst>
              </p:cNvPr>
              <p:cNvGrpSpPr/>
              <p:nvPr/>
            </p:nvGrpSpPr>
            <p:grpSpPr>
              <a:xfrm>
                <a:off x="2135686" y="3641874"/>
                <a:ext cx="4790858" cy="2933476"/>
                <a:chOff x="2135686" y="3641874"/>
                <a:chExt cx="4790858" cy="2933476"/>
              </a:xfrm>
            </p:grpSpPr>
            <p:pic>
              <p:nvPicPr>
                <p:cNvPr id="31" name="image03.png" descr="workflows.png">
                  <a:extLst>
                    <a:ext uri="{FF2B5EF4-FFF2-40B4-BE49-F238E27FC236}">
                      <a16:creationId xmlns:a16="http://schemas.microsoft.com/office/drawing/2014/main" id="{05A0F769-F36B-D622-E96C-2287B6C34743}"/>
                    </a:ext>
                  </a:extLst>
                </p:cNvPr>
                <p:cNvPicPr/>
                <p:nvPr/>
              </p:nvPicPr>
              <p:blipFill rotWithShape="1">
                <a:blip r:embed="rId3"/>
                <a:srcRect l="58507" b="75542"/>
                <a:stretch/>
              </p:blipFill>
              <p:spPr>
                <a:xfrm>
                  <a:off x="2135686" y="3641874"/>
                  <a:ext cx="4790858" cy="2933476"/>
                </a:xfrm>
                <a:prstGeom prst="rect">
                  <a:avLst/>
                </a:prstGeom>
                <a:ln/>
              </p:spPr>
            </p:pic>
            <p:sp>
              <p:nvSpPr>
                <p:cNvPr id="32" name="Rectangle 31">
                  <a:extLst>
                    <a:ext uri="{FF2B5EF4-FFF2-40B4-BE49-F238E27FC236}">
                      <a16:creationId xmlns:a16="http://schemas.microsoft.com/office/drawing/2014/main" id="{44783380-5EFD-143D-3A99-F8D6EB1D57F8}"/>
                    </a:ext>
                  </a:extLst>
                </p:cNvPr>
                <p:cNvSpPr/>
                <p:nvPr/>
              </p:nvSpPr>
              <p:spPr>
                <a:xfrm>
                  <a:off x="5323658"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5FDEDEF0-D8C5-6BD6-41D8-21927B619E53}"/>
                  </a:ext>
                </a:extLst>
              </p:cNvPr>
              <p:cNvSpPr txBox="1"/>
              <p:nvPr/>
            </p:nvSpPr>
            <p:spPr>
              <a:xfrm>
                <a:off x="5216978" y="4133594"/>
                <a:ext cx="2115919" cy="307777"/>
              </a:xfrm>
              <a:prstGeom prst="rect">
                <a:avLst/>
              </a:prstGeom>
              <a:noFill/>
            </p:spPr>
            <p:txBody>
              <a:bodyPr wrap="square" rtlCol="0">
                <a:spAutoFit/>
              </a:bodyPr>
              <a:lstStyle/>
              <a:p>
                <a:r>
                  <a:rPr lang="en-US" sz="1400" dirty="0">
                    <a:latin typeface="Arial" charset="0"/>
                    <a:ea typeface="Arial" charset="0"/>
                    <a:cs typeface="Arial" charset="0"/>
                  </a:rPr>
                  <a:t>Analytical Tools</a:t>
                </a:r>
              </a:p>
            </p:txBody>
          </p:sp>
        </p:grpSp>
        <p:sp>
          <p:nvSpPr>
            <p:cNvPr id="23" name="Oval 22">
              <a:extLst>
                <a:ext uri="{FF2B5EF4-FFF2-40B4-BE49-F238E27FC236}">
                  <a16:creationId xmlns:a16="http://schemas.microsoft.com/office/drawing/2014/main" id="{C65E1B66-FE86-A3AE-0DD0-C2F3663E4669}"/>
                </a:ext>
              </a:extLst>
            </p:cNvPr>
            <p:cNvSpPr/>
            <p:nvPr/>
          </p:nvSpPr>
          <p:spPr>
            <a:xfrm>
              <a:off x="3781774" y="4131730"/>
              <a:ext cx="620889" cy="609603"/>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24" name="Rectangle 23">
              <a:extLst>
                <a:ext uri="{FF2B5EF4-FFF2-40B4-BE49-F238E27FC236}">
                  <a16:creationId xmlns:a16="http://schemas.microsoft.com/office/drawing/2014/main" id="{90C4C6DD-7954-5570-1B3B-E77A4D345042}"/>
                </a:ext>
              </a:extLst>
            </p:cNvPr>
            <p:cNvSpPr/>
            <p:nvPr/>
          </p:nvSpPr>
          <p:spPr>
            <a:xfrm>
              <a:off x="4481689" y="4149222"/>
              <a:ext cx="1468551" cy="279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rial" charset="0"/>
                  <a:ea typeface="Arial" charset="0"/>
                  <a:cs typeface="Arial" charset="0"/>
                </a:rPr>
                <a:t>Analytical Tools</a:t>
              </a:r>
            </a:p>
          </p:txBody>
        </p:sp>
        <p:sp>
          <p:nvSpPr>
            <p:cNvPr id="25" name="TextBox 24">
              <a:extLst>
                <a:ext uri="{FF2B5EF4-FFF2-40B4-BE49-F238E27FC236}">
                  <a16:creationId xmlns:a16="http://schemas.microsoft.com/office/drawing/2014/main" id="{C08ADE11-7974-9EB7-84E0-E939F9A04E0F}"/>
                </a:ext>
              </a:extLst>
            </p:cNvPr>
            <p:cNvSpPr txBox="1"/>
            <p:nvPr/>
          </p:nvSpPr>
          <p:spPr>
            <a:xfrm>
              <a:off x="4481689" y="4126571"/>
              <a:ext cx="2197541" cy="307777"/>
            </a:xfrm>
            <a:prstGeom prst="rect">
              <a:avLst/>
            </a:prstGeom>
            <a:noFill/>
          </p:spPr>
          <p:txBody>
            <a:bodyPr wrap="square" rtlCol="0">
              <a:spAutoFit/>
            </a:bodyPr>
            <a:lstStyle/>
            <a:p>
              <a:r>
                <a:rPr lang="en-US" sz="1400" dirty="0">
                  <a:latin typeface="Arial" charset="0"/>
                  <a:ea typeface="Arial" charset="0"/>
                  <a:cs typeface="Arial" charset="0"/>
                </a:rPr>
                <a:t>Niche Models</a:t>
              </a:r>
            </a:p>
          </p:txBody>
        </p:sp>
        <p:sp>
          <p:nvSpPr>
            <p:cNvPr id="26" name="Rectangle 25">
              <a:extLst>
                <a:ext uri="{FF2B5EF4-FFF2-40B4-BE49-F238E27FC236}">
                  <a16:creationId xmlns:a16="http://schemas.microsoft.com/office/drawing/2014/main" id="{C2DA0632-E849-A8C0-25CB-F4450FB7CCB3}"/>
                </a:ext>
              </a:extLst>
            </p:cNvPr>
            <p:cNvSpPr/>
            <p:nvPr/>
          </p:nvSpPr>
          <p:spPr>
            <a:xfrm>
              <a:off x="4402663" y="5483423"/>
              <a:ext cx="1693337" cy="307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DE2220C-11D2-108B-F9F8-6C61B2FA9B8F}"/>
                </a:ext>
              </a:extLst>
            </p:cNvPr>
            <p:cNvSpPr txBox="1"/>
            <p:nvPr/>
          </p:nvSpPr>
          <p:spPr>
            <a:xfrm>
              <a:off x="4481689" y="5483423"/>
              <a:ext cx="2197540" cy="307777"/>
            </a:xfrm>
            <a:prstGeom prst="rect">
              <a:avLst/>
            </a:prstGeom>
            <a:noFill/>
          </p:spPr>
          <p:txBody>
            <a:bodyPr wrap="square" rtlCol="0">
              <a:spAutoFit/>
            </a:bodyPr>
            <a:lstStyle/>
            <a:p>
              <a:r>
                <a:rPr lang="en-US" sz="1400" dirty="0">
                  <a:latin typeface="Arial" charset="0"/>
                  <a:ea typeface="Arial" charset="0"/>
                  <a:cs typeface="Arial" charset="0"/>
                </a:rPr>
                <a:t>Trees</a:t>
              </a:r>
            </a:p>
          </p:txBody>
        </p:sp>
        <p:sp>
          <p:nvSpPr>
            <p:cNvPr id="28" name="Oval 27">
              <a:extLst>
                <a:ext uri="{FF2B5EF4-FFF2-40B4-BE49-F238E27FC236}">
                  <a16:creationId xmlns:a16="http://schemas.microsoft.com/office/drawing/2014/main" id="{8168074B-8536-6B2F-CA12-206A582FE8A3}"/>
                </a:ext>
              </a:extLst>
            </p:cNvPr>
            <p:cNvSpPr/>
            <p:nvPr/>
          </p:nvSpPr>
          <p:spPr>
            <a:xfrm>
              <a:off x="3747914" y="5463816"/>
              <a:ext cx="620889" cy="60960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grpSp>
      <p:pic>
        <p:nvPicPr>
          <p:cNvPr id="33" name="Picture 32">
            <a:extLst>
              <a:ext uri="{FF2B5EF4-FFF2-40B4-BE49-F238E27FC236}">
                <a16:creationId xmlns:a16="http://schemas.microsoft.com/office/drawing/2014/main" id="{171776E2-186C-D82B-9ADA-2D4B8B6F332B}"/>
              </a:ext>
            </a:extLst>
          </p:cNvPr>
          <p:cNvPicPr>
            <a:picLocks noChangeAspect="1"/>
          </p:cNvPicPr>
          <p:nvPr/>
        </p:nvPicPr>
        <p:blipFill>
          <a:blip r:embed="rId4"/>
          <a:stretch>
            <a:fillRect/>
          </a:stretch>
        </p:blipFill>
        <p:spPr>
          <a:xfrm>
            <a:off x="5279155" y="3989831"/>
            <a:ext cx="1902062" cy="1393877"/>
          </a:xfrm>
          <a:prstGeom prst="rect">
            <a:avLst/>
          </a:prstGeom>
        </p:spPr>
      </p:pic>
      <p:pic>
        <p:nvPicPr>
          <p:cNvPr id="35" name="Picture 34">
            <a:extLst>
              <a:ext uri="{FF2B5EF4-FFF2-40B4-BE49-F238E27FC236}">
                <a16:creationId xmlns:a16="http://schemas.microsoft.com/office/drawing/2014/main" id="{A1D049B0-2FFF-5AAD-58D9-1366BA138B1D}"/>
              </a:ext>
            </a:extLst>
          </p:cNvPr>
          <p:cNvPicPr>
            <a:picLocks noChangeAspect="1"/>
          </p:cNvPicPr>
          <p:nvPr/>
        </p:nvPicPr>
        <p:blipFill>
          <a:blip r:embed="rId4"/>
          <a:stretch>
            <a:fillRect/>
          </a:stretch>
        </p:blipFill>
        <p:spPr>
          <a:xfrm>
            <a:off x="8995064" y="4969848"/>
            <a:ext cx="1902062" cy="1393877"/>
          </a:xfrm>
          <a:prstGeom prst="rect">
            <a:avLst/>
          </a:prstGeom>
        </p:spPr>
      </p:pic>
    </p:spTree>
    <p:extLst>
      <p:ext uri="{BB962C8B-B14F-4D97-AF65-F5344CB8AC3E}">
        <p14:creationId xmlns:p14="http://schemas.microsoft.com/office/powerpoint/2010/main" val="421516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2060" y="2211448"/>
            <a:ext cx="3062712" cy="523220"/>
          </a:xfrm>
          <a:prstGeom prst="rect">
            <a:avLst/>
          </a:prstGeom>
          <a:noFill/>
        </p:spPr>
        <p:txBody>
          <a:bodyPr wrap="square" rtlCol="0">
            <a:spAutoFit/>
          </a:bodyPr>
          <a:lstStyle/>
          <a:p>
            <a:r>
              <a:rPr lang="en-US" sz="2800" dirty="0"/>
              <a:t>Oaks</a:t>
            </a:r>
          </a:p>
        </p:txBody>
      </p:sp>
      <p:pic>
        <p:nvPicPr>
          <p:cNvPr id="11" name="Picture 1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48722" y="2943134"/>
            <a:ext cx="960315" cy="575826"/>
          </a:xfrm>
          <a:prstGeom prst="rect">
            <a:avLst/>
          </a:prstGeom>
        </p:spPr>
      </p:pic>
      <p:pic>
        <p:nvPicPr>
          <p:cNvPr id="12" name="Picture 1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1031" y="2943134"/>
            <a:ext cx="960315" cy="575826"/>
          </a:xfrm>
          <a:prstGeom prst="rect">
            <a:avLst/>
          </a:prstGeom>
        </p:spPr>
      </p:pic>
      <p:pic>
        <p:nvPicPr>
          <p:cNvPr id="13" name="Picture 1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27901" y="2943134"/>
            <a:ext cx="960315" cy="575826"/>
          </a:xfrm>
          <a:prstGeom prst="rect">
            <a:avLst/>
          </a:prstGeom>
        </p:spPr>
      </p:pic>
      <p:pic>
        <p:nvPicPr>
          <p:cNvPr id="14" name="Picture 1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54772" y="2943134"/>
            <a:ext cx="960315" cy="575826"/>
          </a:xfrm>
          <a:prstGeom prst="rect">
            <a:avLst/>
          </a:prstGeom>
        </p:spPr>
      </p:pic>
      <p:pic>
        <p:nvPicPr>
          <p:cNvPr id="19" name="Picture 18"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48722" y="3437246"/>
            <a:ext cx="960315" cy="575826"/>
          </a:xfrm>
          <a:prstGeom prst="rect">
            <a:avLst/>
          </a:prstGeom>
        </p:spPr>
      </p:pic>
      <p:pic>
        <p:nvPicPr>
          <p:cNvPr id="20" name="Picture 1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1031" y="3437246"/>
            <a:ext cx="960315" cy="575826"/>
          </a:xfrm>
          <a:prstGeom prst="rect">
            <a:avLst/>
          </a:prstGeom>
        </p:spPr>
      </p:pic>
      <p:pic>
        <p:nvPicPr>
          <p:cNvPr id="21" name="Picture 2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27901" y="3437246"/>
            <a:ext cx="960315" cy="575826"/>
          </a:xfrm>
          <a:prstGeom prst="rect">
            <a:avLst/>
          </a:prstGeom>
        </p:spPr>
      </p:pic>
      <p:pic>
        <p:nvPicPr>
          <p:cNvPr id="22" name="Picture 2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54772" y="3437246"/>
            <a:ext cx="960315" cy="575826"/>
          </a:xfrm>
          <a:prstGeom prst="rect">
            <a:avLst/>
          </a:prstGeom>
        </p:spPr>
      </p:pic>
      <p:sp>
        <p:nvSpPr>
          <p:cNvPr id="27" name="TextBox 26"/>
          <p:cNvSpPr txBox="1"/>
          <p:nvPr/>
        </p:nvSpPr>
        <p:spPr>
          <a:xfrm>
            <a:off x="1490538" y="4318021"/>
            <a:ext cx="3062712" cy="523220"/>
          </a:xfrm>
          <a:prstGeom prst="rect">
            <a:avLst/>
          </a:prstGeom>
          <a:noFill/>
        </p:spPr>
        <p:txBody>
          <a:bodyPr wrap="square" rtlCol="0">
            <a:spAutoFit/>
          </a:bodyPr>
          <a:lstStyle/>
          <a:p>
            <a:r>
              <a:rPr lang="en-US" sz="2800" dirty="0"/>
              <a:t>Vs.</a:t>
            </a:r>
          </a:p>
        </p:txBody>
      </p:sp>
      <p:pic>
        <p:nvPicPr>
          <p:cNvPr id="46" name="Picture 4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18110" y="5497341"/>
            <a:ext cx="826871" cy="495810"/>
          </a:xfrm>
          <a:prstGeom prst="rect">
            <a:avLst/>
          </a:prstGeom>
        </p:spPr>
      </p:pic>
      <p:pic>
        <p:nvPicPr>
          <p:cNvPr id="2" name="Picture 1"/>
          <p:cNvPicPr>
            <a:picLocks noChangeAspect="1"/>
          </p:cNvPicPr>
          <p:nvPr/>
        </p:nvPicPr>
        <p:blipFill>
          <a:blip r:embed="rId4"/>
          <a:stretch>
            <a:fillRect/>
          </a:stretch>
        </p:blipFill>
        <p:spPr>
          <a:xfrm>
            <a:off x="2889892" y="4584639"/>
            <a:ext cx="752475" cy="914400"/>
          </a:xfrm>
          <a:prstGeom prst="rect">
            <a:avLst/>
          </a:prstGeom>
        </p:spPr>
      </p:pic>
      <p:pic>
        <p:nvPicPr>
          <p:cNvPr id="5" name="Picture 4"/>
          <p:cNvPicPr>
            <a:picLocks noChangeAspect="1"/>
          </p:cNvPicPr>
          <p:nvPr/>
        </p:nvPicPr>
        <p:blipFill>
          <a:blip r:embed="rId5"/>
          <a:stretch>
            <a:fillRect/>
          </a:stretch>
        </p:blipFill>
        <p:spPr>
          <a:xfrm>
            <a:off x="3544980" y="5433576"/>
            <a:ext cx="1085850" cy="914400"/>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24570" y="5419179"/>
            <a:ext cx="807541" cy="656127"/>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63022" y="5431879"/>
            <a:ext cx="664682" cy="664682"/>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642367" y="4584640"/>
            <a:ext cx="708660" cy="885825"/>
          </a:xfrm>
          <a:prstGeom prst="rect">
            <a:avLst/>
          </a:prstGeom>
        </p:spPr>
      </p:pic>
      <p:pic>
        <p:nvPicPr>
          <p:cNvPr id="23" name="Picture 22" descr="Chart, box and whisker chart&#10;&#10;Description automatically generated">
            <a:extLst>
              <a:ext uri="{FF2B5EF4-FFF2-40B4-BE49-F238E27FC236}">
                <a16:creationId xmlns:a16="http://schemas.microsoft.com/office/drawing/2014/main" id="{02E9DFF7-9B18-754C-833A-EDFF3866A3AD}"/>
              </a:ext>
            </a:extLst>
          </p:cNvPr>
          <p:cNvPicPr>
            <a:picLocks noChangeAspect="1"/>
          </p:cNvPicPr>
          <p:nvPr/>
        </p:nvPicPr>
        <p:blipFill rotWithShape="1">
          <a:blip r:embed="rId9"/>
          <a:srcRect l="49879" t="14036" b="15279"/>
          <a:stretch/>
        </p:blipFill>
        <p:spPr>
          <a:xfrm>
            <a:off x="6796420" y="2418527"/>
            <a:ext cx="3694316" cy="2037437"/>
          </a:xfrm>
          <a:prstGeom prst="rect">
            <a:avLst/>
          </a:prstGeom>
        </p:spPr>
      </p:pic>
      <p:pic>
        <p:nvPicPr>
          <p:cNvPr id="24" name="Picture 23" descr="Chart, box and whisker chart&#10;&#10;Description automatically generated">
            <a:extLst>
              <a:ext uri="{FF2B5EF4-FFF2-40B4-BE49-F238E27FC236}">
                <a16:creationId xmlns:a16="http://schemas.microsoft.com/office/drawing/2014/main" id="{E7BE17DB-578F-5843-A6E3-8566BA45B9BB}"/>
              </a:ext>
            </a:extLst>
          </p:cNvPr>
          <p:cNvPicPr>
            <a:picLocks noChangeAspect="1"/>
          </p:cNvPicPr>
          <p:nvPr/>
        </p:nvPicPr>
        <p:blipFill rotWithShape="1">
          <a:blip r:embed="rId9"/>
          <a:srcRect t="15695" r="50052" b="15279"/>
          <a:stretch/>
        </p:blipFill>
        <p:spPr>
          <a:xfrm>
            <a:off x="6672691" y="4579631"/>
            <a:ext cx="3941773" cy="1999651"/>
          </a:xfrm>
          <a:prstGeom prst="rect">
            <a:avLst/>
          </a:prstGeom>
        </p:spPr>
      </p:pic>
      <p:pic>
        <p:nvPicPr>
          <p:cNvPr id="25" name="pasted-image.pdf">
            <a:extLst>
              <a:ext uri="{FF2B5EF4-FFF2-40B4-BE49-F238E27FC236}">
                <a16:creationId xmlns:a16="http://schemas.microsoft.com/office/drawing/2014/main" id="{3BF52C27-64FA-824D-94DB-9A052F117094}"/>
              </a:ext>
            </a:extLst>
          </p:cNvPr>
          <p:cNvPicPr>
            <a:picLocks noChangeAspect="1"/>
          </p:cNvPicPr>
          <p:nvPr/>
        </p:nvPicPr>
        <p:blipFill>
          <a:blip r:embed="rId10"/>
          <a:stretch>
            <a:fillRect/>
          </a:stretch>
        </p:blipFill>
        <p:spPr>
          <a:xfrm>
            <a:off x="2208422" y="4861690"/>
            <a:ext cx="708710" cy="651358"/>
          </a:xfrm>
          <a:prstGeom prst="rect">
            <a:avLst/>
          </a:prstGeom>
          <a:ln w="12700">
            <a:miter lim="400000"/>
          </a:ln>
        </p:spPr>
      </p:pic>
      <p:pic>
        <p:nvPicPr>
          <p:cNvPr id="26" name="pasted-image.pdf">
            <a:extLst>
              <a:ext uri="{FF2B5EF4-FFF2-40B4-BE49-F238E27FC236}">
                <a16:creationId xmlns:a16="http://schemas.microsoft.com/office/drawing/2014/main" id="{CC17AFFB-1812-584E-AC84-958B01A3E6A9}"/>
              </a:ext>
            </a:extLst>
          </p:cNvPr>
          <p:cNvPicPr>
            <a:picLocks noChangeAspect="1"/>
          </p:cNvPicPr>
          <p:nvPr/>
        </p:nvPicPr>
        <p:blipFill>
          <a:blip r:embed="rId11"/>
          <a:stretch>
            <a:fillRect/>
          </a:stretch>
        </p:blipFill>
        <p:spPr>
          <a:xfrm>
            <a:off x="4351028" y="4723299"/>
            <a:ext cx="798773" cy="710360"/>
          </a:xfrm>
          <a:prstGeom prst="rect">
            <a:avLst/>
          </a:prstGeom>
          <a:ln w="12700">
            <a:miter lim="400000"/>
          </a:ln>
        </p:spPr>
      </p:pic>
      <p:sp>
        <p:nvSpPr>
          <p:cNvPr id="4" name="Title 1">
            <a:extLst>
              <a:ext uri="{FF2B5EF4-FFF2-40B4-BE49-F238E27FC236}">
                <a16:creationId xmlns:a16="http://schemas.microsoft.com/office/drawing/2014/main" id="{7E846ECE-5F1D-4397-F511-2DB7802A8A6A}"/>
              </a:ext>
            </a:extLst>
          </p:cNvPr>
          <p:cNvSpPr txBox="1">
            <a:spLocks/>
          </p:cNvSpPr>
          <p:nvPr/>
        </p:nvSpPr>
        <p:spPr>
          <a:xfrm>
            <a:off x="594360" y="96594"/>
            <a:ext cx="10904219" cy="60258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sz="4400" dirty="0">
                <a:solidFill>
                  <a:srgbClr val="0070C0"/>
                </a:solidFill>
                <a:latin typeface="+mn-lt"/>
              </a:rPr>
              <a:t>Phylogenetic Diversity (PD): </a:t>
            </a:r>
          </a:p>
          <a:p>
            <a:r>
              <a:rPr lang="en-US" sz="4400" b="0" i="1" dirty="0">
                <a:solidFill>
                  <a:srgbClr val="0070C0"/>
                </a:solidFill>
                <a:latin typeface="+mn-lt"/>
              </a:rPr>
              <a:t>How much of the Tree of Life is present in an area? </a:t>
            </a:r>
          </a:p>
        </p:txBody>
      </p:sp>
    </p:spTree>
    <p:extLst>
      <p:ext uri="{BB962C8B-B14F-4D97-AF65-F5344CB8AC3E}">
        <p14:creationId xmlns:p14="http://schemas.microsoft.com/office/powerpoint/2010/main" val="963031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florida_tree_phylogram.pdf"/>
          <p:cNvPicPr>
            <a:picLocks noChangeAspect="1"/>
          </p:cNvPicPr>
          <p:nvPr/>
        </p:nvPicPr>
        <p:blipFill rotWithShape="1">
          <a:blip r:embed="rId3" cstate="email">
            <a:extLst>
              <a:ext uri="{28A0092B-C50C-407E-A947-70E740481C1C}">
                <a14:useLocalDpi xmlns:a14="http://schemas.microsoft.com/office/drawing/2010/main"/>
              </a:ext>
            </a:extLst>
          </a:blip>
          <a:srcRect l="8176" t="5914" r="8532" b="6610"/>
          <a:stretch/>
        </p:blipFill>
        <p:spPr>
          <a:xfrm rot="20511983">
            <a:off x="8081144" y="2556160"/>
            <a:ext cx="3970848" cy="4170330"/>
          </a:xfrm>
          <a:prstGeom prst="rect">
            <a:avLst/>
          </a:prstGeom>
        </p:spPr>
      </p:pic>
      <p:pic>
        <p:nvPicPr>
          <p:cNvPr id="38" name="Picture 37" descr="PanhandlePointOnAlpha.pd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83830" y="1810947"/>
            <a:ext cx="4109793" cy="4109793"/>
          </a:xfrm>
          <a:prstGeom prst="rect">
            <a:avLst/>
          </a:prstGeom>
        </p:spPr>
      </p:pic>
      <p:pic>
        <p:nvPicPr>
          <p:cNvPr id="8" name="Picture 3" descr="139652a1-sized.jpg">
            <a:extLst>
              <a:ext uri="{FF2B5EF4-FFF2-40B4-BE49-F238E27FC236}">
                <a16:creationId xmlns:a16="http://schemas.microsoft.com/office/drawing/2014/main" id="{BDB8A5A8-2922-07D6-F6C3-FD6E872712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4360" y="3022348"/>
            <a:ext cx="2474593" cy="3566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C56AE97-8B61-D93A-5AEC-A9FEAA82AB73}"/>
              </a:ext>
            </a:extLst>
          </p:cNvPr>
          <p:cNvSpPr txBox="1">
            <a:spLocks/>
          </p:cNvSpPr>
          <p:nvPr/>
        </p:nvSpPr>
        <p:spPr>
          <a:xfrm>
            <a:off x="594360" y="96594"/>
            <a:ext cx="10904219" cy="60258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sz="4400" dirty="0">
                <a:solidFill>
                  <a:srgbClr val="0070C0"/>
                </a:solidFill>
                <a:latin typeface="+mn-lt"/>
              </a:rPr>
              <a:t>Phylogenetic Diversity (PD): </a:t>
            </a:r>
          </a:p>
          <a:p>
            <a:r>
              <a:rPr lang="en-US" sz="4400" b="0" i="1" dirty="0">
                <a:solidFill>
                  <a:srgbClr val="0070C0"/>
                </a:solidFill>
                <a:latin typeface="+mn-lt"/>
              </a:rPr>
              <a:t>How much of the Tree of Life is present in an area? </a:t>
            </a:r>
          </a:p>
        </p:txBody>
      </p:sp>
    </p:spTree>
    <p:extLst>
      <p:ext uri="{BB962C8B-B14F-4D97-AF65-F5344CB8AC3E}">
        <p14:creationId xmlns:p14="http://schemas.microsoft.com/office/powerpoint/2010/main" val="483081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llPlants.Additive.PD.absolute.pdf"/>
          <p:cNvPicPr>
            <a:picLocks noChangeAspect="1"/>
          </p:cNvPicPr>
          <p:nvPr/>
        </p:nvPicPr>
        <p:blipFill rotWithShape="1">
          <a:blip r:embed="rId3" cstate="email">
            <a:extLst>
              <a:ext uri="{28A0092B-C50C-407E-A947-70E740481C1C}">
                <a14:useLocalDpi xmlns:a14="http://schemas.microsoft.com/office/drawing/2010/main"/>
              </a:ext>
            </a:extLst>
          </a:blip>
          <a:srcRect t="16675" b="10074"/>
          <a:stretch/>
        </p:blipFill>
        <p:spPr>
          <a:xfrm>
            <a:off x="2427431" y="1233206"/>
            <a:ext cx="7040657" cy="5157332"/>
          </a:xfrm>
          <a:prstGeom prst="rect">
            <a:avLst/>
          </a:prstGeom>
        </p:spPr>
      </p:pic>
      <p:sp>
        <p:nvSpPr>
          <p:cNvPr id="2" name="TextBox 1"/>
          <p:cNvSpPr txBox="1"/>
          <p:nvPr/>
        </p:nvSpPr>
        <p:spPr>
          <a:xfrm>
            <a:off x="7007243" y="1020106"/>
            <a:ext cx="4921690" cy="461665"/>
          </a:xfrm>
          <a:prstGeom prst="rect">
            <a:avLst/>
          </a:prstGeom>
          <a:noFill/>
        </p:spPr>
        <p:txBody>
          <a:bodyPr wrap="none" rtlCol="0">
            <a:spAutoFit/>
          </a:bodyPr>
          <a:lstStyle/>
          <a:p>
            <a:r>
              <a:rPr lang="en-US" sz="2400" dirty="0"/>
              <a:t>PD = proportion of tree present in cell</a:t>
            </a:r>
          </a:p>
        </p:txBody>
      </p:sp>
      <p:sp>
        <p:nvSpPr>
          <p:cNvPr id="6" name="TextBox 5">
            <a:extLst>
              <a:ext uri="{FF2B5EF4-FFF2-40B4-BE49-F238E27FC236}">
                <a16:creationId xmlns:a16="http://schemas.microsoft.com/office/drawing/2014/main" id="{DF302B91-822D-A745-7FC2-BB70ED7DA3D6}"/>
              </a:ext>
            </a:extLst>
          </p:cNvPr>
          <p:cNvSpPr txBox="1"/>
          <p:nvPr/>
        </p:nvSpPr>
        <p:spPr>
          <a:xfrm>
            <a:off x="0" y="6141972"/>
            <a:ext cx="7373112" cy="646331"/>
          </a:xfrm>
          <a:prstGeom prst="rect">
            <a:avLst/>
          </a:prstGeom>
          <a:noFill/>
        </p:spPr>
        <p:txBody>
          <a:bodyPr wrap="square">
            <a:spAutoFit/>
          </a:bodyPr>
          <a:lstStyle/>
          <a:p>
            <a:pPr marL="457200" marR="0" indent="-457200"/>
            <a:r>
              <a:rPr lang="en-US" sz="1800" dirty="0">
                <a:effectLst/>
                <a:latin typeface="Helvetica" pitchFamily="2" charset="0"/>
                <a:ea typeface="Times New Roman" panose="02020603050405020304" pitchFamily="18" charset="0"/>
                <a:cs typeface="Arial" panose="020B0604020202020204" pitchFamily="34" charset="0"/>
              </a:rPr>
              <a:t>Allen</a:t>
            </a:r>
            <a:r>
              <a:rPr lang="en-US" dirty="0">
                <a:latin typeface="Helvetica" pitchFamily="2" charset="0"/>
                <a:ea typeface="Times New Roman" panose="02020603050405020304" pitchFamily="18" charset="0"/>
                <a:cs typeface="Arial" panose="020B0604020202020204" pitchFamily="34" charset="0"/>
              </a:rPr>
              <a:t> et al.</a:t>
            </a:r>
            <a:r>
              <a:rPr lang="en-US" sz="1800" baseline="30000" dirty="0">
                <a:effectLst/>
                <a:latin typeface="Helvetica" pitchFamily="2" charset="0"/>
                <a:ea typeface="Times New Roman" panose="02020603050405020304" pitchFamily="18" charset="0"/>
                <a:cs typeface="Arial" panose="020B0604020202020204" pitchFamily="34" charset="0"/>
              </a:rPr>
              <a:t>. </a:t>
            </a:r>
            <a:r>
              <a:rPr lang="en-US" sz="1800" dirty="0">
                <a:effectLst/>
                <a:latin typeface="Helvetica" pitchFamily="2" charset="0"/>
                <a:ea typeface="Times New Roman" panose="02020603050405020304" pitchFamily="18" charset="0"/>
                <a:cs typeface="Arial" panose="020B0604020202020204" pitchFamily="34" charset="0"/>
              </a:rPr>
              <a:t>2019. Spatial phylogenetics of Florida vascular plants:  </a:t>
            </a:r>
          </a:p>
          <a:p>
            <a:pPr marL="457200" marR="0" indent="-457200"/>
            <a:r>
              <a:rPr lang="en-US" sz="1800" dirty="0">
                <a:effectLst/>
                <a:latin typeface="Helvetica" pitchFamily="2" charset="0"/>
                <a:ea typeface="Times New Roman" panose="02020603050405020304" pitchFamily="18" charset="0"/>
                <a:cs typeface="Arial" panose="020B0604020202020204" pitchFamily="34" charset="0"/>
              </a:rPr>
              <a:t>The effects of tree uncertainty and ultrametricity. </a:t>
            </a:r>
            <a:r>
              <a:rPr lang="en-US" sz="1800" i="1" dirty="0">
                <a:effectLst/>
                <a:latin typeface="Helvetica" pitchFamily="2" charset="0"/>
                <a:ea typeface="Times New Roman" panose="02020603050405020304" pitchFamily="18" charset="0"/>
                <a:cs typeface="Arial" panose="020B0604020202020204" pitchFamily="34" charset="0"/>
              </a:rPr>
              <a:t>iScience</a:t>
            </a:r>
            <a:r>
              <a:rPr lang="en-US" sz="1800" dirty="0">
                <a:effectLst/>
                <a:latin typeface="Helvetica" pitchFamily="2" charset="0"/>
                <a:ea typeface="Times New Roman" panose="02020603050405020304" pitchFamily="18" charset="0"/>
                <a:cs typeface="Arial" panose="020B0604020202020204" pitchFamily="34" charset="0"/>
              </a:rPr>
              <a:t>11: 57–70.</a:t>
            </a:r>
            <a:endParaRPr lang="en-US" sz="2000" dirty="0">
              <a:effectLst/>
              <a:latin typeface="Times New Roman" panose="02020603050405020304" pitchFamily="18" charset="0"/>
              <a:ea typeface="Times New Roman" panose="02020603050405020304" pitchFamily="18" charset="0"/>
            </a:endParaRPr>
          </a:p>
        </p:txBody>
      </p:sp>
      <p:sp>
        <p:nvSpPr>
          <p:cNvPr id="5" name="Title 1">
            <a:extLst>
              <a:ext uri="{FF2B5EF4-FFF2-40B4-BE49-F238E27FC236}">
                <a16:creationId xmlns:a16="http://schemas.microsoft.com/office/drawing/2014/main" id="{29F1A063-93CF-C5A5-D5F6-9691D6998E0F}"/>
              </a:ext>
            </a:extLst>
          </p:cNvPr>
          <p:cNvSpPr txBox="1">
            <a:spLocks/>
          </p:cNvSpPr>
          <p:nvPr/>
        </p:nvSpPr>
        <p:spPr>
          <a:xfrm>
            <a:off x="594360" y="96594"/>
            <a:ext cx="10904219" cy="60258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sz="4400" dirty="0">
                <a:solidFill>
                  <a:srgbClr val="0070C0"/>
                </a:solidFill>
                <a:latin typeface="+mn-lt"/>
              </a:rPr>
              <a:t>Phylogenetic Diversity (PD)</a:t>
            </a:r>
          </a:p>
        </p:txBody>
      </p:sp>
    </p:spTree>
    <p:extLst>
      <p:ext uri="{BB962C8B-B14F-4D97-AF65-F5344CB8AC3E}">
        <p14:creationId xmlns:p14="http://schemas.microsoft.com/office/powerpoint/2010/main" val="1573279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E08C-566D-F243-A155-2CDC4C3E65EF}"/>
              </a:ext>
            </a:extLst>
          </p:cNvPr>
          <p:cNvSpPr>
            <a:spLocks noGrp="1"/>
          </p:cNvSpPr>
          <p:nvPr>
            <p:ph type="title"/>
          </p:nvPr>
        </p:nvSpPr>
        <p:spPr>
          <a:xfrm>
            <a:off x="268828" y="426296"/>
            <a:ext cx="11654344" cy="1325563"/>
          </a:xfrm>
        </p:spPr>
        <p:txBody>
          <a:bodyPr>
            <a:noAutofit/>
          </a:bodyPr>
          <a:lstStyle/>
          <a:p>
            <a:pPr algn="ctr"/>
            <a:r>
              <a:rPr lang="en-US" b="1" dirty="0">
                <a:solidFill>
                  <a:srgbClr val="0070C0"/>
                </a:solidFill>
                <a:latin typeface="+mn-lt"/>
              </a:rPr>
              <a:t>Evolutionary History of the Angiosperm </a:t>
            </a:r>
            <a:br>
              <a:rPr lang="en-US" b="1" dirty="0">
                <a:solidFill>
                  <a:srgbClr val="0070C0"/>
                </a:solidFill>
                <a:latin typeface="+mn-lt"/>
              </a:rPr>
            </a:br>
            <a:r>
              <a:rPr lang="en-US" b="1" dirty="0">
                <a:solidFill>
                  <a:srgbClr val="0070C0"/>
                </a:solidFill>
                <a:latin typeface="+mn-lt"/>
              </a:rPr>
              <a:t>Flora of China</a:t>
            </a:r>
            <a:br>
              <a:rPr lang="en-US" b="1" dirty="0">
                <a:solidFill>
                  <a:srgbClr val="0070C0"/>
                </a:solidFill>
                <a:latin typeface="+mn-lt"/>
              </a:rPr>
            </a:br>
            <a:endParaRPr lang="en-US" b="1" dirty="0">
              <a:solidFill>
                <a:srgbClr val="0070C0"/>
              </a:solidFill>
              <a:latin typeface="+mn-lt"/>
            </a:endParaRPr>
          </a:p>
        </p:txBody>
      </p:sp>
      <p:pic>
        <p:nvPicPr>
          <p:cNvPr id="4" name="Picture 3">
            <a:extLst>
              <a:ext uri="{FF2B5EF4-FFF2-40B4-BE49-F238E27FC236}">
                <a16:creationId xmlns:a16="http://schemas.microsoft.com/office/drawing/2014/main" id="{83DEF509-386C-5948-ABA5-BB849BFED8F9}"/>
              </a:ext>
            </a:extLst>
          </p:cNvPr>
          <p:cNvPicPr>
            <a:picLocks noChangeAspect="1"/>
          </p:cNvPicPr>
          <p:nvPr/>
        </p:nvPicPr>
        <p:blipFill>
          <a:blip r:embed="rId2"/>
          <a:stretch>
            <a:fillRect/>
          </a:stretch>
        </p:blipFill>
        <p:spPr>
          <a:xfrm>
            <a:off x="6305551" y="1315397"/>
            <a:ext cx="5737514" cy="5432452"/>
          </a:xfrm>
          <a:prstGeom prst="rect">
            <a:avLst/>
          </a:prstGeom>
        </p:spPr>
      </p:pic>
      <p:sp>
        <p:nvSpPr>
          <p:cNvPr id="5" name="TextBox 4">
            <a:extLst>
              <a:ext uri="{FF2B5EF4-FFF2-40B4-BE49-F238E27FC236}">
                <a16:creationId xmlns:a16="http://schemas.microsoft.com/office/drawing/2014/main" id="{870FEA73-8E00-D842-8484-DE98EEE0D025}"/>
              </a:ext>
            </a:extLst>
          </p:cNvPr>
          <p:cNvSpPr txBox="1"/>
          <p:nvPr/>
        </p:nvSpPr>
        <p:spPr>
          <a:xfrm>
            <a:off x="268828" y="6200871"/>
            <a:ext cx="3225050" cy="461665"/>
          </a:xfrm>
          <a:prstGeom prst="rect">
            <a:avLst/>
          </a:prstGeom>
          <a:noFill/>
        </p:spPr>
        <p:txBody>
          <a:bodyPr wrap="square" rtlCol="0">
            <a:spAutoFit/>
          </a:bodyPr>
          <a:lstStyle/>
          <a:p>
            <a:r>
              <a:rPr lang="en-US" sz="2400" dirty="0"/>
              <a:t>Lu et al. </a:t>
            </a:r>
            <a:r>
              <a:rPr lang="en-US" sz="2400" i="1" dirty="0"/>
              <a:t>Nature</a:t>
            </a:r>
            <a:r>
              <a:rPr lang="en-US" sz="2400" dirty="0"/>
              <a:t>, 2018</a:t>
            </a:r>
          </a:p>
        </p:txBody>
      </p:sp>
      <p:pic>
        <p:nvPicPr>
          <p:cNvPr id="3" name="Picture 2">
            <a:extLst>
              <a:ext uri="{FF2B5EF4-FFF2-40B4-BE49-F238E27FC236}">
                <a16:creationId xmlns:a16="http://schemas.microsoft.com/office/drawing/2014/main" id="{DF2BBC39-6025-FF42-AF5D-916E9482F715}"/>
              </a:ext>
            </a:extLst>
          </p:cNvPr>
          <p:cNvPicPr>
            <a:picLocks noChangeAspect="1"/>
          </p:cNvPicPr>
          <p:nvPr/>
        </p:nvPicPr>
        <p:blipFill>
          <a:blip r:embed="rId3"/>
          <a:stretch>
            <a:fillRect/>
          </a:stretch>
        </p:blipFill>
        <p:spPr>
          <a:xfrm>
            <a:off x="148935" y="4339925"/>
            <a:ext cx="6185797" cy="1532433"/>
          </a:xfrm>
          <a:prstGeom prst="rect">
            <a:avLst/>
          </a:prstGeom>
        </p:spPr>
      </p:pic>
      <p:sp>
        <p:nvSpPr>
          <p:cNvPr id="6" name="TextBox 5">
            <a:extLst>
              <a:ext uri="{FF2B5EF4-FFF2-40B4-BE49-F238E27FC236}">
                <a16:creationId xmlns:a16="http://schemas.microsoft.com/office/drawing/2014/main" id="{F864DD9F-7E6E-7540-9AEF-86382C3FDCAB}"/>
              </a:ext>
            </a:extLst>
          </p:cNvPr>
          <p:cNvSpPr txBox="1"/>
          <p:nvPr/>
        </p:nvSpPr>
        <p:spPr>
          <a:xfrm>
            <a:off x="268828" y="1927827"/>
            <a:ext cx="5400452"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30,000 species of vascular plants</a:t>
            </a:r>
          </a:p>
          <a:p>
            <a:pPr marL="285750" indent="-285750">
              <a:buFont typeface="Arial" panose="020B0604020202020204" pitchFamily="34" charset="0"/>
              <a:buChar char="•"/>
            </a:pPr>
            <a:r>
              <a:rPr lang="en-US" sz="2800" dirty="0"/>
              <a:t>3176 genera</a:t>
            </a:r>
          </a:p>
          <a:p>
            <a:pPr marL="285750" indent="-285750">
              <a:buFont typeface="Arial" panose="020B0604020202020204" pitchFamily="34" charset="0"/>
              <a:buChar char="•"/>
            </a:pPr>
            <a:r>
              <a:rPr lang="en-US" sz="2800" dirty="0"/>
              <a:t>92% of genera sampled</a:t>
            </a:r>
          </a:p>
          <a:p>
            <a:pPr marL="285750" indent="-285750">
              <a:buFont typeface="Arial" panose="020B0604020202020204" pitchFamily="34" charset="0"/>
              <a:buChar char="•"/>
            </a:pPr>
            <a:r>
              <a:rPr lang="en-US" sz="2800" dirty="0"/>
              <a:t>26,978-species tree</a:t>
            </a:r>
          </a:p>
        </p:txBody>
      </p:sp>
    </p:spTree>
    <p:extLst>
      <p:ext uri="{BB962C8B-B14F-4D97-AF65-F5344CB8AC3E}">
        <p14:creationId xmlns:p14="http://schemas.microsoft.com/office/powerpoint/2010/main" val="957213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29CAC-F9EC-E340-9C0B-0E7A26FEA305}"/>
              </a:ext>
            </a:extLst>
          </p:cNvPr>
          <p:cNvSpPr>
            <a:spLocks noGrp="1"/>
          </p:cNvSpPr>
          <p:nvPr>
            <p:ph type="title"/>
          </p:nvPr>
        </p:nvSpPr>
        <p:spPr>
          <a:xfrm>
            <a:off x="2728422" y="151759"/>
            <a:ext cx="7166924" cy="857250"/>
          </a:xfrm>
        </p:spPr>
        <p:txBody>
          <a:bodyPr>
            <a:noAutofit/>
          </a:bodyPr>
          <a:lstStyle/>
          <a:p>
            <a:r>
              <a:rPr lang="en-US" b="1" dirty="0">
                <a:solidFill>
                  <a:srgbClr val="0070C0"/>
                </a:solidFill>
                <a:latin typeface="+mn-lt"/>
              </a:rPr>
              <a:t>Phylogenetic Diversity: China</a:t>
            </a:r>
          </a:p>
        </p:txBody>
      </p:sp>
      <p:pic>
        <p:nvPicPr>
          <p:cNvPr id="4" name="Picture 3">
            <a:extLst>
              <a:ext uri="{FF2B5EF4-FFF2-40B4-BE49-F238E27FC236}">
                <a16:creationId xmlns:a16="http://schemas.microsoft.com/office/drawing/2014/main" id="{8DC15AB3-B45B-EA4A-8B99-EAF21593D0D5}"/>
              </a:ext>
            </a:extLst>
          </p:cNvPr>
          <p:cNvPicPr>
            <a:picLocks noChangeAspect="1"/>
          </p:cNvPicPr>
          <p:nvPr/>
        </p:nvPicPr>
        <p:blipFill>
          <a:blip r:embed="rId2"/>
          <a:stretch>
            <a:fillRect/>
          </a:stretch>
        </p:blipFill>
        <p:spPr>
          <a:xfrm>
            <a:off x="2382898" y="1009009"/>
            <a:ext cx="7636476" cy="5520967"/>
          </a:xfrm>
          <a:prstGeom prst="rect">
            <a:avLst/>
          </a:prstGeom>
        </p:spPr>
      </p:pic>
      <p:sp>
        <p:nvSpPr>
          <p:cNvPr id="5" name="TextBox 4">
            <a:extLst>
              <a:ext uri="{FF2B5EF4-FFF2-40B4-BE49-F238E27FC236}">
                <a16:creationId xmlns:a16="http://schemas.microsoft.com/office/drawing/2014/main" id="{26117B97-190D-CF44-AE30-3FD68D48BDC2}"/>
              </a:ext>
            </a:extLst>
          </p:cNvPr>
          <p:cNvSpPr txBox="1"/>
          <p:nvPr/>
        </p:nvSpPr>
        <p:spPr>
          <a:xfrm>
            <a:off x="7512132" y="5628039"/>
            <a:ext cx="2101934" cy="646331"/>
          </a:xfrm>
          <a:prstGeom prst="rect">
            <a:avLst/>
          </a:prstGeom>
          <a:noFill/>
        </p:spPr>
        <p:txBody>
          <a:bodyPr wrap="square" rtlCol="0">
            <a:spAutoFit/>
          </a:bodyPr>
          <a:lstStyle/>
          <a:p>
            <a:r>
              <a:rPr lang="en-US" dirty="0"/>
              <a:t>Lu et al. 2018 </a:t>
            </a:r>
            <a:r>
              <a:rPr lang="en-US" i="1" dirty="0"/>
              <a:t>Nature</a:t>
            </a:r>
          </a:p>
        </p:txBody>
      </p:sp>
      <p:sp>
        <p:nvSpPr>
          <p:cNvPr id="3" name="Round Single Corner Rectangle 2">
            <a:extLst>
              <a:ext uri="{FF2B5EF4-FFF2-40B4-BE49-F238E27FC236}">
                <a16:creationId xmlns:a16="http://schemas.microsoft.com/office/drawing/2014/main" id="{5410C127-E36C-CE42-B49E-82E78BD5AC78}"/>
              </a:ext>
            </a:extLst>
          </p:cNvPr>
          <p:cNvSpPr/>
          <p:nvPr/>
        </p:nvSpPr>
        <p:spPr>
          <a:xfrm>
            <a:off x="1322094" y="4624515"/>
            <a:ext cx="315097" cy="278024"/>
          </a:xfrm>
          <a:prstGeom prst="round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ound Single Corner Rectangle 6">
            <a:extLst>
              <a:ext uri="{FF2B5EF4-FFF2-40B4-BE49-F238E27FC236}">
                <a16:creationId xmlns:a16="http://schemas.microsoft.com/office/drawing/2014/main" id="{B5A73509-EC24-BD4B-880D-0D8ED8B77FF7}"/>
              </a:ext>
            </a:extLst>
          </p:cNvPr>
          <p:cNvSpPr/>
          <p:nvPr/>
        </p:nvSpPr>
        <p:spPr>
          <a:xfrm>
            <a:off x="1322093" y="5086974"/>
            <a:ext cx="315097" cy="278024"/>
          </a:xfrm>
          <a:prstGeom prst="round1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FF0000"/>
              </a:solidFill>
            </a:endParaRPr>
          </a:p>
        </p:txBody>
      </p:sp>
      <p:sp>
        <p:nvSpPr>
          <p:cNvPr id="8" name="TextBox 7">
            <a:extLst>
              <a:ext uri="{FF2B5EF4-FFF2-40B4-BE49-F238E27FC236}">
                <a16:creationId xmlns:a16="http://schemas.microsoft.com/office/drawing/2014/main" id="{B24E7081-C650-6146-99BD-8DC7ECD9CD46}"/>
              </a:ext>
            </a:extLst>
          </p:cNvPr>
          <p:cNvSpPr txBox="1"/>
          <p:nvPr/>
        </p:nvSpPr>
        <p:spPr>
          <a:xfrm>
            <a:off x="1653821" y="4602679"/>
            <a:ext cx="1037609" cy="369332"/>
          </a:xfrm>
          <a:prstGeom prst="rect">
            <a:avLst/>
          </a:prstGeom>
          <a:noFill/>
        </p:spPr>
        <p:txBody>
          <a:bodyPr wrap="square" rtlCol="0">
            <a:spAutoFit/>
          </a:bodyPr>
          <a:lstStyle/>
          <a:p>
            <a:r>
              <a:rPr lang="en-US" dirty="0"/>
              <a:t>Low PD</a:t>
            </a:r>
          </a:p>
        </p:txBody>
      </p:sp>
      <p:sp>
        <p:nvSpPr>
          <p:cNvPr id="9" name="TextBox 8">
            <a:extLst>
              <a:ext uri="{FF2B5EF4-FFF2-40B4-BE49-F238E27FC236}">
                <a16:creationId xmlns:a16="http://schemas.microsoft.com/office/drawing/2014/main" id="{923D63C1-DDF7-5341-AF7F-90CA8A1963F4}"/>
              </a:ext>
            </a:extLst>
          </p:cNvPr>
          <p:cNvSpPr txBox="1"/>
          <p:nvPr/>
        </p:nvSpPr>
        <p:spPr>
          <a:xfrm>
            <a:off x="1653821" y="5042056"/>
            <a:ext cx="1037609" cy="369332"/>
          </a:xfrm>
          <a:prstGeom prst="rect">
            <a:avLst/>
          </a:prstGeom>
          <a:noFill/>
        </p:spPr>
        <p:txBody>
          <a:bodyPr wrap="square" rtlCol="0">
            <a:spAutoFit/>
          </a:bodyPr>
          <a:lstStyle/>
          <a:p>
            <a:r>
              <a:rPr lang="en-US" dirty="0"/>
              <a:t>High PD</a:t>
            </a:r>
          </a:p>
        </p:txBody>
      </p:sp>
    </p:spTree>
    <p:extLst>
      <p:ext uri="{BB962C8B-B14F-4D97-AF65-F5344CB8AC3E}">
        <p14:creationId xmlns:p14="http://schemas.microsoft.com/office/powerpoint/2010/main" val="3743967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E21066-03A7-684E-99AB-E37E3A044E1A}"/>
              </a:ext>
            </a:extLst>
          </p:cNvPr>
          <p:cNvPicPr>
            <a:picLocks noChangeAspect="1"/>
          </p:cNvPicPr>
          <p:nvPr/>
        </p:nvPicPr>
        <p:blipFill rotWithShape="1">
          <a:blip r:embed="rId3"/>
          <a:srcRect t="7304"/>
          <a:stretch/>
        </p:blipFill>
        <p:spPr>
          <a:xfrm>
            <a:off x="2348345" y="748150"/>
            <a:ext cx="7495309" cy="6096574"/>
          </a:xfrm>
          <a:prstGeom prst="rect">
            <a:avLst/>
          </a:prstGeom>
        </p:spPr>
      </p:pic>
      <p:sp>
        <p:nvSpPr>
          <p:cNvPr id="6" name="Title 1">
            <a:extLst>
              <a:ext uri="{FF2B5EF4-FFF2-40B4-BE49-F238E27FC236}">
                <a16:creationId xmlns:a16="http://schemas.microsoft.com/office/drawing/2014/main" id="{630F9380-5D22-034C-985B-1E03F99DB720}"/>
              </a:ext>
            </a:extLst>
          </p:cNvPr>
          <p:cNvSpPr txBox="1">
            <a:spLocks/>
          </p:cNvSpPr>
          <p:nvPr/>
        </p:nvSpPr>
        <p:spPr>
          <a:xfrm>
            <a:off x="590309" y="-89043"/>
            <a:ext cx="1132004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0070C0"/>
                </a:solidFill>
                <a:latin typeface="+mn-lt"/>
              </a:rPr>
              <a:t>Conservation: Protected Areas vs. High PD in China</a:t>
            </a:r>
          </a:p>
        </p:txBody>
      </p:sp>
      <p:sp>
        <p:nvSpPr>
          <p:cNvPr id="5" name="TextBox 4">
            <a:extLst>
              <a:ext uri="{FF2B5EF4-FFF2-40B4-BE49-F238E27FC236}">
                <a16:creationId xmlns:a16="http://schemas.microsoft.com/office/drawing/2014/main" id="{870FEA73-8E00-D842-8484-DE98EEE0D025}"/>
              </a:ext>
            </a:extLst>
          </p:cNvPr>
          <p:cNvSpPr txBox="1"/>
          <p:nvPr/>
        </p:nvSpPr>
        <p:spPr>
          <a:xfrm>
            <a:off x="106680" y="6383059"/>
            <a:ext cx="2105891" cy="461665"/>
          </a:xfrm>
          <a:prstGeom prst="rect">
            <a:avLst/>
          </a:prstGeom>
          <a:noFill/>
        </p:spPr>
        <p:txBody>
          <a:bodyPr wrap="square" rtlCol="0">
            <a:spAutoFit/>
          </a:bodyPr>
          <a:lstStyle/>
          <a:p>
            <a:r>
              <a:rPr lang="en-US" sz="2400" dirty="0"/>
              <a:t>Lu et al. 2018</a:t>
            </a:r>
          </a:p>
        </p:txBody>
      </p:sp>
      <p:sp>
        <p:nvSpPr>
          <p:cNvPr id="2" name="TextBox 1">
            <a:extLst>
              <a:ext uri="{FF2B5EF4-FFF2-40B4-BE49-F238E27FC236}">
                <a16:creationId xmlns:a16="http://schemas.microsoft.com/office/drawing/2014/main" id="{B88EAA3F-D0D9-4640-959D-6840843FD56E}"/>
              </a:ext>
            </a:extLst>
          </p:cNvPr>
          <p:cNvSpPr txBox="1"/>
          <p:nvPr/>
        </p:nvSpPr>
        <p:spPr>
          <a:xfrm>
            <a:off x="9358738" y="5694351"/>
            <a:ext cx="2551611" cy="830997"/>
          </a:xfrm>
          <a:prstGeom prst="rect">
            <a:avLst/>
          </a:prstGeom>
          <a:noFill/>
        </p:spPr>
        <p:txBody>
          <a:bodyPr wrap="square" rtlCol="0">
            <a:spAutoFit/>
          </a:bodyPr>
          <a:lstStyle/>
          <a:p>
            <a:r>
              <a:rPr lang="en-US" sz="2400" dirty="0"/>
              <a:t>Blue and Pink = conservation areas</a:t>
            </a:r>
          </a:p>
        </p:txBody>
      </p:sp>
    </p:spTree>
    <p:extLst>
      <p:ext uri="{BB962C8B-B14F-4D97-AF65-F5344CB8AC3E}">
        <p14:creationId xmlns:p14="http://schemas.microsoft.com/office/powerpoint/2010/main" val="3334601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9F4E8-E526-DE48-A38B-451FD99041A7}"/>
              </a:ext>
            </a:extLst>
          </p:cNvPr>
          <p:cNvSpPr>
            <a:spLocks noGrp="1"/>
          </p:cNvSpPr>
          <p:nvPr>
            <p:ph type="title"/>
          </p:nvPr>
        </p:nvSpPr>
        <p:spPr>
          <a:xfrm>
            <a:off x="168964" y="136525"/>
            <a:ext cx="11878255" cy="1325563"/>
          </a:xfrm>
        </p:spPr>
        <p:txBody>
          <a:bodyPr/>
          <a:lstStyle/>
          <a:p>
            <a:r>
              <a:rPr lang="en-US" b="1" dirty="0">
                <a:solidFill>
                  <a:srgbClr val="0070C0"/>
                </a:solidFill>
                <a:latin typeface="+mn-lt"/>
              </a:rPr>
              <a:t>Spatial Phylogenetics of the North American Flora</a:t>
            </a:r>
          </a:p>
        </p:txBody>
      </p:sp>
      <p:pic>
        <p:nvPicPr>
          <p:cNvPr id="4" name="Picture 3">
            <a:extLst>
              <a:ext uri="{FF2B5EF4-FFF2-40B4-BE49-F238E27FC236}">
                <a16:creationId xmlns:a16="http://schemas.microsoft.com/office/drawing/2014/main" id="{F0F9667E-010D-954F-BBA3-2E0331B0EE53}"/>
              </a:ext>
            </a:extLst>
          </p:cNvPr>
          <p:cNvPicPr>
            <a:picLocks noChangeAspect="1"/>
          </p:cNvPicPr>
          <p:nvPr/>
        </p:nvPicPr>
        <p:blipFill>
          <a:blip r:embed="rId2"/>
          <a:srcRect l="2300" t="3812" r="8711" b="3348"/>
          <a:stretch/>
        </p:blipFill>
        <p:spPr>
          <a:xfrm>
            <a:off x="1497330" y="1174683"/>
            <a:ext cx="8927878" cy="5223626"/>
          </a:xfrm>
          <a:prstGeom prst="rect">
            <a:avLst/>
          </a:prstGeom>
        </p:spPr>
      </p:pic>
      <p:sp>
        <p:nvSpPr>
          <p:cNvPr id="5" name="TextBox 4">
            <a:extLst>
              <a:ext uri="{FF2B5EF4-FFF2-40B4-BE49-F238E27FC236}">
                <a16:creationId xmlns:a16="http://schemas.microsoft.com/office/drawing/2014/main" id="{D3E277A0-C1F6-204C-AA7F-44BCAC146806}"/>
              </a:ext>
            </a:extLst>
          </p:cNvPr>
          <p:cNvSpPr txBox="1"/>
          <p:nvPr/>
        </p:nvSpPr>
        <p:spPr>
          <a:xfrm>
            <a:off x="35282" y="6398309"/>
            <a:ext cx="6072809" cy="646331"/>
          </a:xfrm>
          <a:prstGeom prst="rect">
            <a:avLst/>
          </a:prstGeom>
          <a:noFill/>
        </p:spPr>
        <p:txBody>
          <a:bodyPr wrap="square" rtlCol="0">
            <a:spAutoFit/>
          </a:bodyPr>
          <a:lstStyle/>
          <a:p>
            <a:r>
              <a:rPr lang="en-US" dirty="0"/>
              <a:t>Mishler et al. 2020. </a:t>
            </a:r>
            <a:r>
              <a:rPr lang="en-US" i="1" dirty="0"/>
              <a:t>J. Syst. </a:t>
            </a:r>
            <a:r>
              <a:rPr lang="en-US" i="1" dirty="0" err="1"/>
              <a:t>Evol</a:t>
            </a:r>
            <a:r>
              <a:rPr lang="en-US" dirty="0"/>
              <a:t>. 58: 393-405. </a:t>
            </a:r>
          </a:p>
          <a:p>
            <a:endParaRPr lang="en-US" dirty="0"/>
          </a:p>
        </p:txBody>
      </p:sp>
      <p:sp>
        <p:nvSpPr>
          <p:cNvPr id="6" name="TextBox 5">
            <a:extLst>
              <a:ext uri="{FF2B5EF4-FFF2-40B4-BE49-F238E27FC236}">
                <a16:creationId xmlns:a16="http://schemas.microsoft.com/office/drawing/2014/main" id="{C9BE256A-19A7-0C49-9705-BCA3DD9F83AF}"/>
              </a:ext>
            </a:extLst>
          </p:cNvPr>
          <p:cNvSpPr txBox="1"/>
          <p:nvPr/>
        </p:nvSpPr>
        <p:spPr>
          <a:xfrm>
            <a:off x="8765367" y="3552124"/>
            <a:ext cx="3426633" cy="1323439"/>
          </a:xfrm>
          <a:prstGeom prst="rect">
            <a:avLst/>
          </a:prstGeom>
          <a:noFill/>
        </p:spPr>
        <p:txBody>
          <a:bodyPr wrap="square" rtlCol="0">
            <a:spAutoFit/>
          </a:bodyPr>
          <a:lstStyle/>
          <a:p>
            <a:r>
              <a:rPr lang="en-US" sz="1600" dirty="0"/>
              <a:t>Red = significant concentration of short branches</a:t>
            </a:r>
          </a:p>
          <a:p>
            <a:endParaRPr lang="en-US" sz="1600" dirty="0"/>
          </a:p>
          <a:p>
            <a:r>
              <a:rPr lang="en-US" sz="1600" dirty="0"/>
              <a:t>Blue = significant concentration of long branches</a:t>
            </a:r>
          </a:p>
        </p:txBody>
      </p:sp>
      <p:sp>
        <p:nvSpPr>
          <p:cNvPr id="7" name="TextBox 6">
            <a:extLst>
              <a:ext uri="{FF2B5EF4-FFF2-40B4-BE49-F238E27FC236}">
                <a16:creationId xmlns:a16="http://schemas.microsoft.com/office/drawing/2014/main" id="{02EA0D96-5649-904E-999E-DD7690BA6C11}"/>
              </a:ext>
            </a:extLst>
          </p:cNvPr>
          <p:cNvSpPr txBox="1"/>
          <p:nvPr/>
        </p:nvSpPr>
        <p:spPr>
          <a:xfrm>
            <a:off x="35282" y="3552124"/>
            <a:ext cx="3759478" cy="830997"/>
          </a:xfrm>
          <a:prstGeom prst="rect">
            <a:avLst/>
          </a:prstGeom>
          <a:noFill/>
        </p:spPr>
        <p:txBody>
          <a:bodyPr wrap="square" rtlCol="0">
            <a:spAutoFit/>
          </a:bodyPr>
          <a:lstStyle/>
          <a:p>
            <a:r>
              <a:rPr lang="en-US" sz="1600" dirty="0"/>
              <a:t>Red = significantly less PD than expected</a:t>
            </a:r>
          </a:p>
          <a:p>
            <a:endParaRPr lang="en-US" sz="1600" dirty="0"/>
          </a:p>
          <a:p>
            <a:r>
              <a:rPr lang="en-US" sz="1600" dirty="0"/>
              <a:t>Blue = significantly more PD than expected</a:t>
            </a:r>
          </a:p>
        </p:txBody>
      </p:sp>
    </p:spTree>
    <p:extLst>
      <p:ext uri="{BB962C8B-B14F-4D97-AF65-F5344CB8AC3E}">
        <p14:creationId xmlns:p14="http://schemas.microsoft.com/office/powerpoint/2010/main" val="3221954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970" y="4926785"/>
            <a:ext cx="8064422" cy="1428654"/>
            <a:chOff x="-1592421" y="1394253"/>
            <a:chExt cx="8064422" cy="1428654"/>
          </a:xfrm>
        </p:grpSpPr>
        <p:sp>
          <p:nvSpPr>
            <p:cNvPr id="4" name="Rectangle 3"/>
            <p:cNvSpPr/>
            <p:nvPr/>
          </p:nvSpPr>
          <p:spPr>
            <a:xfrm>
              <a:off x="0" y="1394253"/>
              <a:ext cx="5006566" cy="1428654"/>
            </a:xfrm>
            <a:prstGeom prst="rect">
              <a:avLst/>
            </a:prstGeom>
            <a:solidFill>
              <a:srgbClr val="DEEBF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1443141"/>
              <a:ext cx="4316840" cy="400108"/>
            </a:xfrm>
            <a:prstGeom prst="rect">
              <a:avLst/>
            </a:prstGeom>
          </p:spPr>
          <p:txBody>
            <a:bodyPr wrap="none" lIns="91438" tIns="45719" rIns="91438" bIns="45719">
              <a:spAutoFit/>
            </a:bodyPr>
            <a:lstStyle/>
            <a:p>
              <a:pPr marL="0" lvl="2" algn="ctr">
                <a:spcBef>
                  <a:spcPct val="0"/>
                </a:spcBef>
              </a:pPr>
              <a:r>
                <a:rPr lang="en-US" altLang="en-US" sz="2000" b="1" dirty="0">
                  <a:solidFill>
                    <a:srgbClr val="000000"/>
                  </a:solidFill>
                </a:rPr>
                <a:t>RPE </a:t>
              </a:r>
              <a:r>
                <a:rPr lang="en-US" altLang="en-US" sz="2000" dirty="0">
                  <a:solidFill>
                    <a:srgbClr val="000000"/>
                  </a:solidFill>
                </a:rPr>
                <a:t>- </a:t>
              </a:r>
              <a:r>
                <a:rPr lang="en-US" altLang="en-US" sz="2000" i="1" dirty="0">
                  <a:solidFill>
                    <a:srgbClr val="000000"/>
                  </a:solidFill>
                </a:rPr>
                <a:t>relative phylogenetic endemism = </a:t>
              </a:r>
              <a:endParaRPr lang="en-US" altLang="en-US" sz="2000" dirty="0">
                <a:solidFill>
                  <a:srgbClr val="000000"/>
                </a:solidFill>
              </a:endParaRPr>
            </a:p>
          </p:txBody>
        </p:sp>
        <p:sp>
          <p:nvSpPr>
            <p:cNvPr id="6" name="Rectangle 5"/>
            <p:cNvSpPr/>
            <p:nvPr/>
          </p:nvSpPr>
          <p:spPr>
            <a:xfrm>
              <a:off x="-1592421" y="1807246"/>
              <a:ext cx="8064422" cy="1015661"/>
            </a:xfrm>
            <a:prstGeom prst="rect">
              <a:avLst/>
            </a:prstGeom>
          </p:spPr>
          <p:txBody>
            <a:bodyPr wrap="square" lIns="91438" tIns="45719" rIns="91438" bIns="45719">
              <a:spAutoFit/>
            </a:bodyPr>
            <a:lstStyle/>
            <a:p>
              <a:pPr marL="0" lvl="2" algn="ctr">
                <a:spcBef>
                  <a:spcPct val="0"/>
                </a:spcBef>
              </a:pPr>
              <a:r>
                <a:rPr lang="en-US" altLang="en-US" sz="2000" dirty="0">
                  <a:solidFill>
                    <a:srgbClr val="000000"/>
                  </a:solidFill>
                </a:rPr>
                <a:t>PD on the range-weighted original tree</a:t>
              </a:r>
            </a:p>
            <a:p>
              <a:pPr marL="0" lvl="2" algn="ctr">
                <a:spcBef>
                  <a:spcPct val="0"/>
                </a:spcBef>
              </a:pPr>
              <a:r>
                <a:rPr lang="en-US" altLang="en-US" sz="2000" dirty="0">
                  <a:solidFill>
                    <a:srgbClr val="000000"/>
                  </a:solidFill>
                </a:rPr>
                <a:t>PD on a range-weighted comparison tree with </a:t>
              </a:r>
            </a:p>
            <a:p>
              <a:pPr marL="0" lvl="2" algn="ctr">
                <a:spcBef>
                  <a:spcPct val="0"/>
                </a:spcBef>
              </a:pPr>
              <a:r>
                <a:rPr lang="en-US" altLang="en-US" sz="2000" dirty="0">
                  <a:solidFill>
                    <a:srgbClr val="000000"/>
                  </a:solidFill>
                </a:rPr>
                <a:t>all branch lengths equal</a:t>
              </a:r>
            </a:p>
          </p:txBody>
        </p:sp>
        <p:cxnSp>
          <p:nvCxnSpPr>
            <p:cNvPr id="7" name="Straight Connector 2"/>
            <p:cNvCxnSpPr>
              <a:cxnSpLocks noChangeShapeType="1"/>
            </p:cNvCxnSpPr>
            <p:nvPr/>
          </p:nvCxnSpPr>
          <p:spPr bwMode="auto">
            <a:xfrm>
              <a:off x="65343" y="2168122"/>
              <a:ext cx="4743853" cy="21128"/>
            </a:xfrm>
            <a:prstGeom prst="line">
              <a:avLst/>
            </a:prstGeom>
            <a:noFill/>
            <a:ln w="31750" algn="ctr">
              <a:solidFill>
                <a:schemeClr val="tx1"/>
              </a:solidFill>
              <a:round/>
              <a:headEnd/>
              <a:tailEnd/>
            </a:ln>
            <a:extLst>
              <a:ext uri="{909E8E84-426E-40dd-AFC4-6F175D3DCCD1}">
                <a14:hiddenFill xmlns="" xmlns:a14="http://schemas.microsoft.com/office/drawing/2010/main">
                  <a:noFill/>
                </a14:hiddenFill>
              </a:ext>
            </a:extLst>
          </p:spPr>
        </p:cxnSp>
      </p:grpSp>
      <p:sp>
        <p:nvSpPr>
          <p:cNvPr id="8" name="TextBox 56"/>
          <p:cNvSpPr txBox="1">
            <a:spLocks noChangeArrowheads="1"/>
          </p:cNvSpPr>
          <p:nvPr/>
        </p:nvSpPr>
        <p:spPr bwMode="auto">
          <a:xfrm>
            <a:off x="2392635" y="4298158"/>
            <a:ext cx="3630994" cy="523220"/>
          </a:xfrm>
          <a:prstGeom prst="rect">
            <a:avLst/>
          </a:prstGeom>
          <a:solidFill>
            <a:schemeClr val="bg1"/>
          </a:solidFill>
          <a:ln>
            <a:noFill/>
          </a:ln>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pPr>
            <a:r>
              <a:rPr lang="en-US" sz="2800" dirty="0">
                <a:solidFill>
                  <a:prstClr val="black"/>
                </a:solidFill>
                <a:latin typeface="Calibri" charset="0"/>
              </a:rPr>
              <a:t>RPE is ratio of B/D:</a:t>
            </a:r>
          </a:p>
        </p:txBody>
      </p:sp>
      <p:grpSp>
        <p:nvGrpSpPr>
          <p:cNvPr id="9" name="Group 8"/>
          <p:cNvGrpSpPr/>
          <p:nvPr/>
        </p:nvGrpSpPr>
        <p:grpSpPr>
          <a:xfrm>
            <a:off x="1602391" y="1441936"/>
            <a:ext cx="8064422" cy="1428654"/>
            <a:chOff x="-1592421" y="1394253"/>
            <a:chExt cx="8064422" cy="1428654"/>
          </a:xfrm>
        </p:grpSpPr>
        <p:sp>
          <p:nvSpPr>
            <p:cNvPr id="10" name="Rectangle 9"/>
            <p:cNvSpPr/>
            <p:nvPr/>
          </p:nvSpPr>
          <p:spPr>
            <a:xfrm>
              <a:off x="0" y="1394253"/>
              <a:ext cx="5006566" cy="1428654"/>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09895" y="1443141"/>
              <a:ext cx="4097054" cy="400108"/>
            </a:xfrm>
            <a:prstGeom prst="rect">
              <a:avLst/>
            </a:prstGeom>
          </p:spPr>
          <p:txBody>
            <a:bodyPr wrap="none" lIns="91438" tIns="45719" rIns="91438" bIns="45719">
              <a:spAutoFit/>
            </a:bodyPr>
            <a:lstStyle/>
            <a:p>
              <a:pPr marL="0" lvl="2" algn="ctr">
                <a:spcBef>
                  <a:spcPct val="0"/>
                </a:spcBef>
              </a:pPr>
              <a:r>
                <a:rPr lang="en-US" altLang="en-US" sz="2000" b="1" dirty="0">
                  <a:solidFill>
                    <a:srgbClr val="000000"/>
                  </a:solidFill>
                </a:rPr>
                <a:t>RPD </a:t>
              </a:r>
              <a:r>
                <a:rPr lang="en-US" altLang="en-US" sz="2000" dirty="0">
                  <a:solidFill>
                    <a:srgbClr val="000000"/>
                  </a:solidFill>
                </a:rPr>
                <a:t>- </a:t>
              </a:r>
              <a:r>
                <a:rPr lang="en-US" altLang="en-US" sz="2000" i="1" dirty="0">
                  <a:solidFill>
                    <a:srgbClr val="000000"/>
                  </a:solidFill>
                </a:rPr>
                <a:t>relative phylogenetic diversity= </a:t>
              </a:r>
              <a:endParaRPr lang="en-US" altLang="en-US" sz="2000" dirty="0">
                <a:solidFill>
                  <a:srgbClr val="000000"/>
                </a:solidFill>
              </a:endParaRPr>
            </a:p>
          </p:txBody>
        </p:sp>
        <p:sp>
          <p:nvSpPr>
            <p:cNvPr id="12" name="Rectangle 11"/>
            <p:cNvSpPr/>
            <p:nvPr/>
          </p:nvSpPr>
          <p:spPr>
            <a:xfrm>
              <a:off x="-1592421" y="1807246"/>
              <a:ext cx="8064422" cy="1015661"/>
            </a:xfrm>
            <a:prstGeom prst="rect">
              <a:avLst/>
            </a:prstGeom>
          </p:spPr>
          <p:txBody>
            <a:bodyPr wrap="square" lIns="91438" tIns="45719" rIns="91438" bIns="45719">
              <a:spAutoFit/>
            </a:bodyPr>
            <a:lstStyle/>
            <a:p>
              <a:pPr marL="0" lvl="2" algn="ctr">
                <a:spcBef>
                  <a:spcPct val="0"/>
                </a:spcBef>
              </a:pPr>
              <a:r>
                <a:rPr lang="en-US" altLang="en-US" sz="2000" dirty="0">
                  <a:solidFill>
                    <a:srgbClr val="000000"/>
                  </a:solidFill>
                </a:rPr>
                <a:t>PD on the original tree</a:t>
              </a:r>
            </a:p>
            <a:p>
              <a:pPr marL="0" lvl="2" algn="ctr">
                <a:spcBef>
                  <a:spcPct val="0"/>
                </a:spcBef>
              </a:pPr>
              <a:r>
                <a:rPr lang="en-US" altLang="en-US" sz="2000" dirty="0">
                  <a:solidFill>
                    <a:srgbClr val="000000"/>
                  </a:solidFill>
                </a:rPr>
                <a:t>PD on a comparison tree with </a:t>
              </a:r>
            </a:p>
            <a:p>
              <a:pPr marL="0" lvl="2" algn="ctr">
                <a:spcBef>
                  <a:spcPct val="0"/>
                </a:spcBef>
              </a:pPr>
              <a:r>
                <a:rPr lang="en-US" altLang="en-US" sz="2000" dirty="0">
                  <a:solidFill>
                    <a:srgbClr val="000000"/>
                  </a:solidFill>
                </a:rPr>
                <a:t>all branch lengths equal</a:t>
              </a:r>
            </a:p>
          </p:txBody>
        </p:sp>
        <p:cxnSp>
          <p:nvCxnSpPr>
            <p:cNvPr id="13" name="Straight Connector 2"/>
            <p:cNvCxnSpPr>
              <a:cxnSpLocks noChangeShapeType="1"/>
            </p:cNvCxnSpPr>
            <p:nvPr/>
          </p:nvCxnSpPr>
          <p:spPr bwMode="auto">
            <a:xfrm>
              <a:off x="65343" y="2168122"/>
              <a:ext cx="4743853" cy="21128"/>
            </a:xfrm>
            <a:prstGeom prst="line">
              <a:avLst/>
            </a:prstGeom>
            <a:noFill/>
            <a:ln w="31750" algn="ctr">
              <a:solidFill>
                <a:schemeClr val="tx1"/>
              </a:solidFill>
              <a:round/>
              <a:headEnd/>
              <a:tailEnd/>
            </a:ln>
            <a:extLst>
              <a:ext uri="{909E8E84-426E-40dd-AFC4-6F175D3DCCD1}">
                <a14:hiddenFill xmlns="" xmlns:a14="http://schemas.microsoft.com/office/drawing/2010/main">
                  <a:noFill/>
                </a14:hiddenFill>
              </a:ext>
            </a:extLst>
          </p:spPr>
        </p:cxnSp>
      </p:grpSp>
      <p:sp>
        <p:nvSpPr>
          <p:cNvPr id="15" name="TextBox 56"/>
          <p:cNvSpPr txBox="1">
            <a:spLocks noChangeArrowheads="1"/>
          </p:cNvSpPr>
          <p:nvPr/>
        </p:nvSpPr>
        <p:spPr bwMode="auto">
          <a:xfrm>
            <a:off x="2536817" y="235071"/>
            <a:ext cx="7749540" cy="769441"/>
          </a:xfrm>
          <a:prstGeom prst="rect">
            <a:avLst/>
          </a:prstGeom>
          <a:solidFill>
            <a:schemeClr val="bg1"/>
          </a:solidFill>
          <a:ln>
            <a:noFill/>
          </a:ln>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pPr>
            <a:r>
              <a:rPr lang="en-US" sz="4400" b="1" dirty="0">
                <a:solidFill>
                  <a:srgbClr val="0070C0"/>
                </a:solidFill>
                <a:latin typeface="Calibri" charset="0"/>
              </a:rPr>
              <a:t>Relative Phylogenetic Diversity</a:t>
            </a:r>
          </a:p>
        </p:txBody>
      </p:sp>
      <p:sp>
        <p:nvSpPr>
          <p:cNvPr id="16" name="Rectangle 15"/>
          <p:cNvSpPr/>
          <p:nvPr/>
        </p:nvSpPr>
        <p:spPr>
          <a:xfrm>
            <a:off x="2430466" y="6474399"/>
            <a:ext cx="2130962" cy="369332"/>
          </a:xfrm>
          <a:prstGeom prst="rect">
            <a:avLst/>
          </a:prstGeom>
        </p:spPr>
        <p:txBody>
          <a:bodyPr wrap="none">
            <a:spAutoFit/>
          </a:bodyPr>
          <a:lstStyle/>
          <a:p>
            <a:pPr algn="ctr" eaLnBrk="0" fontAlgn="base" hangingPunct="0">
              <a:spcBef>
                <a:spcPct val="0"/>
              </a:spcBef>
              <a:spcAft>
                <a:spcPct val="0"/>
              </a:spcAft>
            </a:pPr>
            <a:r>
              <a:rPr lang="en-US" dirty="0">
                <a:solidFill>
                  <a:prstClr val="black"/>
                </a:solidFill>
                <a:latin typeface="Calibri" charset="0"/>
                <a:ea typeface="ＭＳ Ｐゴシック" charset="0"/>
                <a:cs typeface="ＭＳ Ｐゴシック" charset="0"/>
              </a:rPr>
              <a:t>Mishler et al., (2014)</a:t>
            </a:r>
          </a:p>
        </p:txBody>
      </p:sp>
      <p:sp>
        <p:nvSpPr>
          <p:cNvPr id="17" name="TextBox 16">
            <a:extLst>
              <a:ext uri="{FF2B5EF4-FFF2-40B4-BE49-F238E27FC236}">
                <a16:creationId xmlns:a16="http://schemas.microsoft.com/office/drawing/2014/main" id="{4CE61E09-2025-C74D-BAFF-E1ED6123EB60}"/>
              </a:ext>
            </a:extLst>
          </p:cNvPr>
          <p:cNvSpPr txBox="1"/>
          <p:nvPr/>
        </p:nvSpPr>
        <p:spPr>
          <a:xfrm>
            <a:off x="21259" y="3391977"/>
            <a:ext cx="12057530" cy="3647685"/>
          </a:xfrm>
          <a:prstGeom prst="rect">
            <a:avLst/>
          </a:prstGeom>
          <a:solidFill>
            <a:schemeClr val="bg1"/>
          </a:solidFill>
        </p:spPr>
        <p:txBody>
          <a:bodyPr wrap="square" rtlCol="0">
            <a:spAutoFit/>
          </a:bodyPr>
          <a:lstStyle/>
          <a:p>
            <a:endParaRPr lang="en-US" dirty="0"/>
          </a:p>
        </p:txBody>
      </p:sp>
      <p:sp>
        <p:nvSpPr>
          <p:cNvPr id="18" name="TextBox 17">
            <a:extLst>
              <a:ext uri="{FF2B5EF4-FFF2-40B4-BE49-F238E27FC236}">
                <a16:creationId xmlns:a16="http://schemas.microsoft.com/office/drawing/2014/main" id="{B7D5178D-BF6E-B24F-A22B-BBAA207004E0}"/>
              </a:ext>
            </a:extLst>
          </p:cNvPr>
          <p:cNvSpPr txBox="1"/>
          <p:nvPr/>
        </p:nvSpPr>
        <p:spPr>
          <a:xfrm>
            <a:off x="2977642" y="3007090"/>
            <a:ext cx="5686298" cy="1938992"/>
          </a:xfrm>
          <a:prstGeom prst="rect">
            <a:avLst/>
          </a:prstGeom>
          <a:noFill/>
        </p:spPr>
        <p:txBody>
          <a:bodyPr wrap="square" rtlCol="0">
            <a:spAutoFit/>
          </a:bodyPr>
          <a:lstStyle/>
          <a:p>
            <a:pPr algn="ctr"/>
            <a:r>
              <a:rPr lang="en-US" sz="2400" dirty="0"/>
              <a:t>significant concentration of short branches</a:t>
            </a:r>
          </a:p>
          <a:p>
            <a:pPr algn="ctr"/>
            <a:endParaRPr lang="en-US" sz="2400" dirty="0"/>
          </a:p>
          <a:p>
            <a:pPr algn="ctr"/>
            <a:r>
              <a:rPr lang="en-US" sz="2400" dirty="0"/>
              <a:t>VS</a:t>
            </a:r>
          </a:p>
          <a:p>
            <a:pPr algn="ctr"/>
            <a:endParaRPr lang="en-US" sz="2400" dirty="0"/>
          </a:p>
          <a:p>
            <a:pPr algn="ctr"/>
            <a:r>
              <a:rPr lang="en-US" sz="2400" dirty="0"/>
              <a:t>significant concentration of long branches</a:t>
            </a:r>
          </a:p>
        </p:txBody>
      </p:sp>
      <p:sp>
        <p:nvSpPr>
          <p:cNvPr id="19" name="TextBox 18">
            <a:extLst>
              <a:ext uri="{FF2B5EF4-FFF2-40B4-BE49-F238E27FC236}">
                <a16:creationId xmlns:a16="http://schemas.microsoft.com/office/drawing/2014/main" id="{3DCF70A1-BB6E-1E45-BAC3-75C96230CF95}"/>
              </a:ext>
            </a:extLst>
          </p:cNvPr>
          <p:cNvSpPr txBox="1"/>
          <p:nvPr/>
        </p:nvSpPr>
        <p:spPr>
          <a:xfrm>
            <a:off x="227350" y="5380672"/>
            <a:ext cx="11591270" cy="954107"/>
          </a:xfrm>
          <a:prstGeom prst="rect">
            <a:avLst/>
          </a:prstGeom>
          <a:noFill/>
        </p:spPr>
        <p:txBody>
          <a:bodyPr wrap="square" rtlCol="0">
            <a:spAutoFit/>
          </a:bodyPr>
          <a:lstStyle/>
          <a:p>
            <a:r>
              <a:rPr lang="en-US" sz="2800" b="1" dirty="0">
                <a:solidFill>
                  <a:srgbClr val="0070C0"/>
                </a:solidFill>
              </a:rPr>
              <a:t>RPD: </a:t>
            </a:r>
            <a:r>
              <a:rPr lang="en-US" sz="2800" dirty="0">
                <a:solidFill>
                  <a:srgbClr val="0070C0"/>
                </a:solidFill>
              </a:rPr>
              <a:t>identify and distinguish areas of phylogenetic overdispersion and clustering that reflect signals of biogeographic history and ecological processes</a:t>
            </a:r>
          </a:p>
        </p:txBody>
      </p:sp>
    </p:spTree>
    <p:extLst>
      <p:ext uri="{BB962C8B-B14F-4D97-AF65-F5344CB8AC3E}">
        <p14:creationId xmlns:p14="http://schemas.microsoft.com/office/powerpoint/2010/main" val="425035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23B33A-B520-9196-2BF7-F9053A55074F}"/>
              </a:ext>
            </a:extLst>
          </p:cNvPr>
          <p:cNvSpPr/>
          <p:nvPr/>
        </p:nvSpPr>
        <p:spPr>
          <a:xfrm>
            <a:off x="0" y="249849"/>
            <a:ext cx="12192000" cy="1323439"/>
          </a:xfrm>
          <a:prstGeom prst="rect">
            <a:avLst/>
          </a:prstGeom>
        </p:spPr>
        <p:txBody>
          <a:bodyPr wrap="square">
            <a:spAutoFit/>
          </a:bodyPr>
          <a:lstStyle/>
          <a:p>
            <a:pPr algn="ctr"/>
            <a:r>
              <a:rPr lang="en-US" sz="4000" b="1" dirty="0">
                <a:solidFill>
                  <a:srgbClr val="0070C0"/>
                </a:solidFill>
              </a:rPr>
              <a:t>Connecting Specimens, Trees, Niche Models, Tools:</a:t>
            </a:r>
          </a:p>
          <a:p>
            <a:pPr algn="ctr"/>
            <a:r>
              <a:rPr lang="en-US" sz="4000" b="1" dirty="0">
                <a:solidFill>
                  <a:srgbClr val="0070C0"/>
                </a:solidFill>
              </a:rPr>
              <a:t>Examples </a:t>
            </a:r>
          </a:p>
        </p:txBody>
      </p:sp>
      <p:grpSp>
        <p:nvGrpSpPr>
          <p:cNvPr id="18" name="Group 17">
            <a:extLst>
              <a:ext uri="{FF2B5EF4-FFF2-40B4-BE49-F238E27FC236}">
                <a16:creationId xmlns:a16="http://schemas.microsoft.com/office/drawing/2014/main" id="{D3EF4B4E-60F3-3BA8-DB78-BAA538DA721B}"/>
              </a:ext>
            </a:extLst>
          </p:cNvPr>
          <p:cNvGrpSpPr/>
          <p:nvPr/>
        </p:nvGrpSpPr>
        <p:grpSpPr>
          <a:xfrm>
            <a:off x="416732" y="2007975"/>
            <a:ext cx="10510348" cy="3547005"/>
            <a:chOff x="2131212" y="3657503"/>
            <a:chExt cx="9019007" cy="2933476"/>
          </a:xfrm>
        </p:grpSpPr>
        <p:pic>
          <p:nvPicPr>
            <p:cNvPr id="10" name="Picture 9" descr="https://www.idigbio.org/wiki/_media/idigbio_logo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1163" y="5579870"/>
              <a:ext cx="2379056" cy="735102"/>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p:cNvPicPr>
              <a:picLocks noChangeAspect="1"/>
            </p:cNvPicPr>
            <p:nvPr/>
          </p:nvPicPr>
          <p:blipFill>
            <a:blip r:embed="rId4"/>
            <a:stretch>
              <a:fillRect/>
            </a:stretch>
          </p:blipFill>
          <p:spPr>
            <a:xfrm>
              <a:off x="8827713" y="3861407"/>
              <a:ext cx="1387515" cy="1166646"/>
            </a:xfrm>
            <a:prstGeom prst="rect">
              <a:avLst/>
            </a:prstGeom>
          </p:spPr>
        </p:pic>
        <p:sp>
          <p:nvSpPr>
            <p:cNvPr id="3" name="Rectangle 2"/>
            <p:cNvSpPr/>
            <p:nvPr/>
          </p:nvSpPr>
          <p:spPr>
            <a:xfrm>
              <a:off x="6847659"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645948" y="3657503"/>
              <a:ext cx="5436923" cy="2933476"/>
              <a:chOff x="2135686" y="3641875"/>
              <a:chExt cx="5234987" cy="2933476"/>
            </a:xfrm>
          </p:grpSpPr>
          <p:grpSp>
            <p:nvGrpSpPr>
              <p:cNvPr id="22" name="Group 21"/>
              <p:cNvGrpSpPr/>
              <p:nvPr/>
            </p:nvGrpSpPr>
            <p:grpSpPr>
              <a:xfrm>
                <a:off x="2135686" y="3641875"/>
                <a:ext cx="4790858" cy="2933476"/>
                <a:chOff x="2135686" y="3641875"/>
                <a:chExt cx="4790858" cy="2933476"/>
              </a:xfrm>
            </p:grpSpPr>
            <p:pic>
              <p:nvPicPr>
                <p:cNvPr id="23" name="image03.png" descr="workflows.png"/>
                <p:cNvPicPr/>
                <p:nvPr/>
              </p:nvPicPr>
              <p:blipFill rotWithShape="1">
                <a:blip r:embed="rId5"/>
                <a:srcRect l="58507" b="75542"/>
                <a:stretch/>
              </p:blipFill>
              <p:spPr>
                <a:xfrm>
                  <a:off x="2135686" y="3641875"/>
                  <a:ext cx="4790858" cy="2933476"/>
                </a:xfrm>
                <a:prstGeom prst="rect">
                  <a:avLst/>
                </a:prstGeom>
                <a:ln/>
              </p:spPr>
            </p:pic>
            <p:sp>
              <p:nvSpPr>
                <p:cNvPr id="24" name="Rectangle 23"/>
                <p:cNvSpPr/>
                <p:nvPr/>
              </p:nvSpPr>
              <p:spPr>
                <a:xfrm>
                  <a:off x="5323658"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5254754" y="4105235"/>
                <a:ext cx="2115919" cy="330903"/>
              </a:xfrm>
              <a:prstGeom prst="rect">
                <a:avLst/>
              </a:prstGeom>
              <a:noFill/>
            </p:spPr>
            <p:txBody>
              <a:bodyPr wrap="square" rtlCol="0">
                <a:spAutoFit/>
              </a:bodyPr>
              <a:lstStyle/>
              <a:p>
                <a:r>
                  <a:rPr lang="en-US" sz="2000" dirty="0">
                    <a:latin typeface="Arial" charset="0"/>
                    <a:ea typeface="Arial" charset="0"/>
                    <a:cs typeface="Arial" charset="0"/>
                  </a:rPr>
                  <a:t>Analytical Tools</a:t>
                </a:r>
              </a:p>
            </p:txBody>
          </p:sp>
        </p:grpSp>
        <p:sp>
          <p:nvSpPr>
            <p:cNvPr id="2" name="Oval 1">
              <a:extLst>
                <a:ext uri="{FF2B5EF4-FFF2-40B4-BE49-F238E27FC236}">
                  <a16:creationId xmlns:a16="http://schemas.microsoft.com/office/drawing/2014/main" id="{F55989AD-FA03-17EE-0D9E-4DE73B74B841}"/>
                </a:ext>
              </a:extLst>
            </p:cNvPr>
            <p:cNvSpPr/>
            <p:nvPr/>
          </p:nvSpPr>
          <p:spPr>
            <a:xfrm>
              <a:off x="3781774" y="4131730"/>
              <a:ext cx="620889" cy="609603"/>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5" name="Rectangle 4">
              <a:extLst>
                <a:ext uri="{FF2B5EF4-FFF2-40B4-BE49-F238E27FC236}">
                  <a16:creationId xmlns:a16="http://schemas.microsoft.com/office/drawing/2014/main" id="{67989E32-9BB6-998F-BC96-6F3D7CEB3C7D}"/>
                </a:ext>
              </a:extLst>
            </p:cNvPr>
            <p:cNvSpPr/>
            <p:nvPr/>
          </p:nvSpPr>
          <p:spPr>
            <a:xfrm>
              <a:off x="4481689" y="4149222"/>
              <a:ext cx="1468551" cy="279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rial" charset="0"/>
                  <a:ea typeface="Arial" charset="0"/>
                  <a:cs typeface="Arial" charset="0"/>
                </a:rPr>
                <a:t>Analytical Tools</a:t>
              </a:r>
            </a:p>
          </p:txBody>
        </p:sp>
        <p:sp>
          <p:nvSpPr>
            <p:cNvPr id="7" name="TextBox 6">
              <a:extLst>
                <a:ext uri="{FF2B5EF4-FFF2-40B4-BE49-F238E27FC236}">
                  <a16:creationId xmlns:a16="http://schemas.microsoft.com/office/drawing/2014/main" id="{EF08BA55-5D10-ADCF-3FD9-15A2BF407A1E}"/>
                </a:ext>
              </a:extLst>
            </p:cNvPr>
            <p:cNvSpPr txBox="1"/>
            <p:nvPr/>
          </p:nvSpPr>
          <p:spPr>
            <a:xfrm>
              <a:off x="4481689" y="4120863"/>
              <a:ext cx="2197540" cy="330903"/>
            </a:xfrm>
            <a:prstGeom prst="rect">
              <a:avLst/>
            </a:prstGeom>
            <a:noFill/>
          </p:spPr>
          <p:txBody>
            <a:bodyPr wrap="square" rtlCol="0">
              <a:spAutoFit/>
            </a:bodyPr>
            <a:lstStyle/>
            <a:p>
              <a:r>
                <a:rPr lang="en-US" sz="2000" dirty="0">
                  <a:latin typeface="Arial" charset="0"/>
                  <a:ea typeface="Arial" charset="0"/>
                  <a:cs typeface="Arial" charset="0"/>
                </a:rPr>
                <a:t>Niche Models</a:t>
              </a:r>
            </a:p>
          </p:txBody>
        </p:sp>
        <p:sp>
          <p:nvSpPr>
            <p:cNvPr id="8" name="Rectangle 7">
              <a:extLst>
                <a:ext uri="{FF2B5EF4-FFF2-40B4-BE49-F238E27FC236}">
                  <a16:creationId xmlns:a16="http://schemas.microsoft.com/office/drawing/2014/main" id="{95BF1A1F-BEBF-E099-86A7-F82BFEE80006}"/>
                </a:ext>
              </a:extLst>
            </p:cNvPr>
            <p:cNvSpPr/>
            <p:nvPr/>
          </p:nvSpPr>
          <p:spPr>
            <a:xfrm>
              <a:off x="4402663" y="5483423"/>
              <a:ext cx="1693337" cy="307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D23251-F36F-EA74-FC3F-3C389C066D00}"/>
                </a:ext>
              </a:extLst>
            </p:cNvPr>
            <p:cNvSpPr txBox="1"/>
            <p:nvPr/>
          </p:nvSpPr>
          <p:spPr>
            <a:xfrm>
              <a:off x="4460108" y="5452802"/>
              <a:ext cx="2197540" cy="330903"/>
            </a:xfrm>
            <a:prstGeom prst="rect">
              <a:avLst/>
            </a:prstGeom>
            <a:noFill/>
          </p:spPr>
          <p:txBody>
            <a:bodyPr wrap="square" rtlCol="0">
              <a:spAutoFit/>
            </a:bodyPr>
            <a:lstStyle/>
            <a:p>
              <a:r>
                <a:rPr lang="en-US" sz="2000" dirty="0">
                  <a:latin typeface="Arial" charset="0"/>
                  <a:ea typeface="Arial" charset="0"/>
                  <a:cs typeface="Arial" charset="0"/>
                </a:rPr>
                <a:t>Trees</a:t>
              </a:r>
            </a:p>
          </p:txBody>
        </p:sp>
        <p:sp>
          <p:nvSpPr>
            <p:cNvPr id="12" name="Oval 11">
              <a:extLst>
                <a:ext uri="{FF2B5EF4-FFF2-40B4-BE49-F238E27FC236}">
                  <a16:creationId xmlns:a16="http://schemas.microsoft.com/office/drawing/2014/main" id="{B4A3AE0D-B064-F2AF-6DF3-F7D96BD6DDF2}"/>
                </a:ext>
              </a:extLst>
            </p:cNvPr>
            <p:cNvSpPr/>
            <p:nvPr/>
          </p:nvSpPr>
          <p:spPr>
            <a:xfrm>
              <a:off x="3747914" y="5463816"/>
              <a:ext cx="620889" cy="60960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pic>
          <p:nvPicPr>
            <p:cNvPr id="15" name="Picture 14">
              <a:extLst>
                <a:ext uri="{FF2B5EF4-FFF2-40B4-BE49-F238E27FC236}">
                  <a16:creationId xmlns:a16="http://schemas.microsoft.com/office/drawing/2014/main" id="{58C829B7-AB31-8F2B-E023-512EC6624FBF}"/>
                </a:ext>
              </a:extLst>
            </p:cNvPr>
            <p:cNvPicPr>
              <a:picLocks noChangeAspect="1"/>
            </p:cNvPicPr>
            <p:nvPr/>
          </p:nvPicPr>
          <p:blipFill>
            <a:blip r:embed="rId6"/>
            <a:srcRect r="50000" b="50000"/>
            <a:stretch>
              <a:fillRect/>
            </a:stretch>
          </p:blipFill>
          <p:spPr>
            <a:xfrm>
              <a:off x="2131212" y="3936143"/>
              <a:ext cx="1541740" cy="991118"/>
            </a:xfrm>
            <a:prstGeom prst="rect">
              <a:avLst/>
            </a:prstGeom>
          </p:spPr>
        </p:pic>
        <p:pic>
          <p:nvPicPr>
            <p:cNvPr id="17" name="Picture 16">
              <a:extLst>
                <a:ext uri="{FF2B5EF4-FFF2-40B4-BE49-F238E27FC236}">
                  <a16:creationId xmlns:a16="http://schemas.microsoft.com/office/drawing/2014/main" id="{52E0982C-0309-4494-3BD2-D634985B1EF1}"/>
                </a:ext>
              </a:extLst>
            </p:cNvPr>
            <p:cNvPicPr>
              <a:picLocks noChangeAspect="1"/>
            </p:cNvPicPr>
            <p:nvPr/>
          </p:nvPicPr>
          <p:blipFill>
            <a:blip r:embed="rId7"/>
            <a:srcRect l="9674" r="14150"/>
            <a:stretch/>
          </p:blipFill>
          <p:spPr>
            <a:xfrm>
              <a:off x="2131212" y="5337875"/>
              <a:ext cx="1591029" cy="1177480"/>
            </a:xfrm>
            <a:prstGeom prst="rect">
              <a:avLst/>
            </a:prstGeom>
          </p:spPr>
        </p:pic>
      </p:grpSp>
    </p:spTree>
    <p:extLst>
      <p:ext uri="{BB962C8B-B14F-4D97-AF65-F5344CB8AC3E}">
        <p14:creationId xmlns:p14="http://schemas.microsoft.com/office/powerpoint/2010/main" val="2229798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792FB6-EC83-CCF5-98FA-96640AD7A68B}"/>
              </a:ext>
            </a:extLst>
          </p:cNvPr>
          <p:cNvSpPr txBox="1"/>
          <p:nvPr/>
        </p:nvSpPr>
        <p:spPr>
          <a:xfrm>
            <a:off x="158496" y="4529969"/>
            <a:ext cx="6096000" cy="646331"/>
          </a:xfrm>
          <a:prstGeom prst="rect">
            <a:avLst/>
          </a:prstGeom>
          <a:noFill/>
        </p:spPr>
        <p:txBody>
          <a:bodyPr wrap="square">
            <a:spAutoFit/>
          </a:bodyPr>
          <a:lstStyle/>
          <a:p>
            <a:r>
              <a:rPr lang="en-US" b="0" i="0" dirty="0">
                <a:solidFill>
                  <a:srgbClr val="333333"/>
                </a:solidFill>
                <a:effectLst/>
                <a:latin typeface="-apple-system"/>
              </a:rPr>
              <a:t>Thornhill </a:t>
            </a:r>
            <a:r>
              <a:rPr lang="en-US" b="0" dirty="0">
                <a:solidFill>
                  <a:srgbClr val="333333"/>
                </a:solidFill>
                <a:effectLst/>
                <a:latin typeface="-apple-system"/>
              </a:rPr>
              <a:t>et al. </a:t>
            </a:r>
            <a:r>
              <a:rPr lang="en-US" b="0" i="0" dirty="0">
                <a:solidFill>
                  <a:srgbClr val="333333"/>
                </a:solidFill>
                <a:effectLst/>
                <a:latin typeface="-apple-system"/>
              </a:rPr>
              <a:t>2017. Spatial phylogenetics of the native California flora. </a:t>
            </a:r>
            <a:r>
              <a:rPr lang="en-US" b="0" i="1" dirty="0">
                <a:solidFill>
                  <a:srgbClr val="333333"/>
                </a:solidFill>
                <a:effectLst/>
                <a:latin typeface="-apple-system"/>
              </a:rPr>
              <a:t>BMC Biology</a:t>
            </a:r>
            <a:r>
              <a:rPr lang="en-US" b="0" i="0" dirty="0">
                <a:solidFill>
                  <a:srgbClr val="333333"/>
                </a:solidFill>
                <a:effectLst/>
                <a:latin typeface="-apple-system"/>
              </a:rPr>
              <a:t> </a:t>
            </a:r>
            <a:r>
              <a:rPr lang="en-US" b="1" i="0" dirty="0">
                <a:solidFill>
                  <a:srgbClr val="333333"/>
                </a:solidFill>
                <a:effectLst/>
                <a:latin typeface="-apple-system"/>
              </a:rPr>
              <a:t>15</a:t>
            </a:r>
            <a:r>
              <a:rPr lang="en-US" dirty="0">
                <a:solidFill>
                  <a:srgbClr val="333333"/>
                </a:solidFill>
                <a:latin typeface="-apple-system"/>
              </a:rPr>
              <a:t>:</a:t>
            </a:r>
            <a:r>
              <a:rPr lang="en-US" b="0" i="0" dirty="0">
                <a:solidFill>
                  <a:srgbClr val="333333"/>
                </a:solidFill>
                <a:effectLst/>
                <a:latin typeface="-apple-system"/>
              </a:rPr>
              <a:t> 96. </a:t>
            </a:r>
            <a:endParaRPr lang="en-US" dirty="0"/>
          </a:p>
        </p:txBody>
      </p:sp>
      <p:pic>
        <p:nvPicPr>
          <p:cNvPr id="5" name="Picture 4">
            <a:extLst>
              <a:ext uri="{FF2B5EF4-FFF2-40B4-BE49-F238E27FC236}">
                <a16:creationId xmlns:a16="http://schemas.microsoft.com/office/drawing/2014/main" id="{6B6656C3-70F2-527D-6A23-E1560C9B602C}"/>
              </a:ext>
            </a:extLst>
          </p:cNvPr>
          <p:cNvPicPr>
            <a:picLocks noChangeAspect="1"/>
          </p:cNvPicPr>
          <p:nvPr/>
        </p:nvPicPr>
        <p:blipFill>
          <a:blip r:embed="rId2"/>
          <a:stretch>
            <a:fillRect/>
          </a:stretch>
        </p:blipFill>
        <p:spPr>
          <a:xfrm>
            <a:off x="308863" y="1404701"/>
            <a:ext cx="4940300" cy="2946400"/>
          </a:xfrm>
          <a:prstGeom prst="rect">
            <a:avLst/>
          </a:prstGeom>
        </p:spPr>
      </p:pic>
      <p:pic>
        <p:nvPicPr>
          <p:cNvPr id="6" name="Picture 5">
            <a:extLst>
              <a:ext uri="{FF2B5EF4-FFF2-40B4-BE49-F238E27FC236}">
                <a16:creationId xmlns:a16="http://schemas.microsoft.com/office/drawing/2014/main" id="{381D031D-E91C-F90C-9E01-84B1C7FCAA74}"/>
              </a:ext>
            </a:extLst>
          </p:cNvPr>
          <p:cNvPicPr>
            <a:picLocks noChangeAspect="1"/>
          </p:cNvPicPr>
          <p:nvPr/>
        </p:nvPicPr>
        <p:blipFill>
          <a:blip r:embed="rId3"/>
          <a:stretch>
            <a:fillRect/>
          </a:stretch>
        </p:blipFill>
        <p:spPr>
          <a:xfrm>
            <a:off x="6631686" y="1121664"/>
            <a:ext cx="4805704" cy="2051558"/>
          </a:xfrm>
          <a:prstGeom prst="rect">
            <a:avLst/>
          </a:prstGeom>
        </p:spPr>
      </p:pic>
      <p:sp>
        <p:nvSpPr>
          <p:cNvPr id="7" name="TextBox 6">
            <a:extLst>
              <a:ext uri="{FF2B5EF4-FFF2-40B4-BE49-F238E27FC236}">
                <a16:creationId xmlns:a16="http://schemas.microsoft.com/office/drawing/2014/main" id="{86357D17-2767-2AF7-BDFF-6E99FF15C696}"/>
              </a:ext>
            </a:extLst>
          </p:cNvPr>
          <p:cNvSpPr txBox="1"/>
          <p:nvPr/>
        </p:nvSpPr>
        <p:spPr>
          <a:xfrm>
            <a:off x="6905500" y="3392715"/>
            <a:ext cx="4805704" cy="1200329"/>
          </a:xfrm>
          <a:prstGeom prst="rect">
            <a:avLst/>
          </a:prstGeom>
          <a:noFill/>
        </p:spPr>
        <p:txBody>
          <a:bodyPr wrap="square" rtlCol="0">
            <a:spAutoFit/>
          </a:bodyPr>
          <a:lstStyle/>
          <a:p>
            <a:r>
              <a:rPr lang="en-US" dirty="0" err="1"/>
              <a:t>Spalink</a:t>
            </a:r>
            <a:r>
              <a:rPr lang="en-US" dirty="0"/>
              <a:t> et al. 2018. Spatial phylogenetics reveals evolutionary constraints on the assembly of a large regional flora. </a:t>
            </a:r>
            <a:r>
              <a:rPr lang="en-US" i="1" dirty="0"/>
              <a:t>American Journal of Botany</a:t>
            </a:r>
            <a:r>
              <a:rPr lang="en-US" dirty="0"/>
              <a:t> </a:t>
            </a:r>
            <a:r>
              <a:rPr lang="en-US" b="1" dirty="0"/>
              <a:t>105</a:t>
            </a:r>
            <a:r>
              <a:rPr lang="en-US" dirty="0"/>
              <a:t>: 1938–1950.</a:t>
            </a:r>
          </a:p>
        </p:txBody>
      </p:sp>
      <p:sp>
        <p:nvSpPr>
          <p:cNvPr id="9" name="TextBox 8">
            <a:extLst>
              <a:ext uri="{FF2B5EF4-FFF2-40B4-BE49-F238E27FC236}">
                <a16:creationId xmlns:a16="http://schemas.microsoft.com/office/drawing/2014/main" id="{83EE4B56-59B6-5E91-8BC6-9D5D653D70B3}"/>
              </a:ext>
            </a:extLst>
          </p:cNvPr>
          <p:cNvSpPr txBox="1"/>
          <p:nvPr/>
        </p:nvSpPr>
        <p:spPr>
          <a:xfrm>
            <a:off x="3583686" y="5913735"/>
            <a:ext cx="6096000" cy="923330"/>
          </a:xfrm>
          <a:prstGeom prst="rect">
            <a:avLst/>
          </a:prstGeom>
          <a:noFill/>
        </p:spPr>
        <p:txBody>
          <a:bodyPr wrap="square">
            <a:spAutoFit/>
          </a:bodyPr>
          <a:lstStyle/>
          <a:p>
            <a:r>
              <a:rPr lang="en-US" b="0" i="0" dirty="0">
                <a:solidFill>
                  <a:srgbClr val="222222"/>
                </a:solidFill>
                <a:effectLst/>
                <a:latin typeface="-apple-system"/>
              </a:rPr>
              <a:t>Mishler</a:t>
            </a:r>
            <a:r>
              <a:rPr lang="en-US" dirty="0">
                <a:solidFill>
                  <a:srgbClr val="222222"/>
                </a:solidFill>
                <a:latin typeface="-apple-system"/>
              </a:rPr>
              <a:t> </a:t>
            </a:r>
            <a:r>
              <a:rPr lang="en-US" b="0" i="1" dirty="0">
                <a:solidFill>
                  <a:srgbClr val="222222"/>
                </a:solidFill>
                <a:effectLst/>
                <a:latin typeface="-apple-system"/>
              </a:rPr>
              <a:t>et al.</a:t>
            </a:r>
            <a:r>
              <a:rPr lang="en-US" b="0" i="0" dirty="0">
                <a:solidFill>
                  <a:srgbClr val="222222"/>
                </a:solidFill>
                <a:effectLst/>
                <a:latin typeface="-apple-system"/>
              </a:rPr>
              <a:t> 2014. Phylogenetic measures of biodiversity and neo- and paleo-endemism in Australian </a:t>
            </a:r>
            <a:r>
              <a:rPr lang="en-US" b="0" i="1" dirty="0">
                <a:solidFill>
                  <a:srgbClr val="222222"/>
                </a:solidFill>
                <a:effectLst/>
                <a:latin typeface="-apple-system"/>
              </a:rPr>
              <a:t>Acacia</a:t>
            </a:r>
            <a:r>
              <a:rPr lang="en-US" b="0" i="0" dirty="0">
                <a:solidFill>
                  <a:srgbClr val="222222"/>
                </a:solidFill>
                <a:effectLst/>
                <a:latin typeface="-apple-system"/>
              </a:rPr>
              <a:t>. </a:t>
            </a:r>
            <a:r>
              <a:rPr lang="en-US" b="0" i="1" dirty="0">
                <a:solidFill>
                  <a:srgbClr val="222222"/>
                </a:solidFill>
                <a:effectLst/>
                <a:latin typeface="-apple-system"/>
              </a:rPr>
              <a:t>Nature Communications</a:t>
            </a:r>
            <a:r>
              <a:rPr lang="en-US" b="0" i="0" dirty="0">
                <a:solidFill>
                  <a:srgbClr val="222222"/>
                </a:solidFill>
                <a:effectLst/>
                <a:latin typeface="-apple-system"/>
              </a:rPr>
              <a:t> </a:t>
            </a:r>
            <a:r>
              <a:rPr lang="en-US" b="1" i="0" dirty="0">
                <a:solidFill>
                  <a:srgbClr val="222222"/>
                </a:solidFill>
                <a:effectLst/>
                <a:latin typeface="-apple-system"/>
              </a:rPr>
              <a:t>5</a:t>
            </a:r>
            <a:r>
              <a:rPr lang="en-US" dirty="0">
                <a:solidFill>
                  <a:srgbClr val="222222"/>
                </a:solidFill>
                <a:latin typeface="-apple-system"/>
              </a:rPr>
              <a:t>:</a:t>
            </a:r>
            <a:r>
              <a:rPr lang="en-US" b="0" i="0" dirty="0">
                <a:solidFill>
                  <a:srgbClr val="222222"/>
                </a:solidFill>
                <a:effectLst/>
                <a:latin typeface="-apple-system"/>
              </a:rPr>
              <a:t> 4473. </a:t>
            </a:r>
            <a:endParaRPr lang="en-US" dirty="0"/>
          </a:p>
        </p:txBody>
      </p:sp>
      <p:pic>
        <p:nvPicPr>
          <p:cNvPr id="10" name="Picture 9">
            <a:extLst>
              <a:ext uri="{FF2B5EF4-FFF2-40B4-BE49-F238E27FC236}">
                <a16:creationId xmlns:a16="http://schemas.microsoft.com/office/drawing/2014/main" id="{B59462B4-C55E-E4F4-605F-D357292CF014}"/>
              </a:ext>
            </a:extLst>
          </p:cNvPr>
          <p:cNvPicPr>
            <a:picLocks noChangeAspect="1"/>
          </p:cNvPicPr>
          <p:nvPr/>
        </p:nvPicPr>
        <p:blipFill>
          <a:blip r:embed="rId4"/>
          <a:stretch>
            <a:fillRect/>
          </a:stretch>
        </p:blipFill>
        <p:spPr>
          <a:xfrm>
            <a:off x="9342160" y="4316225"/>
            <a:ext cx="2369044" cy="2555716"/>
          </a:xfrm>
          <a:prstGeom prst="rect">
            <a:avLst/>
          </a:prstGeom>
        </p:spPr>
      </p:pic>
      <p:sp>
        <p:nvSpPr>
          <p:cNvPr id="11" name="Title 1">
            <a:extLst>
              <a:ext uri="{FF2B5EF4-FFF2-40B4-BE49-F238E27FC236}">
                <a16:creationId xmlns:a16="http://schemas.microsoft.com/office/drawing/2014/main" id="{8E8BDF97-3354-D60F-D2B4-CB562F3224C5}"/>
              </a:ext>
            </a:extLst>
          </p:cNvPr>
          <p:cNvSpPr txBox="1">
            <a:spLocks/>
          </p:cNvSpPr>
          <p:nvPr/>
        </p:nvSpPr>
        <p:spPr>
          <a:xfrm>
            <a:off x="3507486" y="154668"/>
            <a:ext cx="6172200" cy="85725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mn-lt"/>
              </a:rPr>
              <a:t>Phylogenetic Diversity</a:t>
            </a:r>
          </a:p>
        </p:txBody>
      </p:sp>
    </p:spTree>
    <p:extLst>
      <p:ext uri="{BB962C8B-B14F-4D97-AF65-F5344CB8AC3E}">
        <p14:creationId xmlns:p14="http://schemas.microsoft.com/office/powerpoint/2010/main" val="192075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9EA8-54D3-994D-B51F-FCF2C31C40F5}"/>
              </a:ext>
            </a:extLst>
          </p:cNvPr>
          <p:cNvSpPr>
            <a:spLocks noGrp="1"/>
          </p:cNvSpPr>
          <p:nvPr>
            <p:ph type="title"/>
          </p:nvPr>
        </p:nvSpPr>
        <p:spPr>
          <a:xfrm>
            <a:off x="709108" y="114300"/>
            <a:ext cx="10515600" cy="1325563"/>
          </a:xfrm>
        </p:spPr>
        <p:txBody>
          <a:bodyPr/>
          <a:lstStyle/>
          <a:p>
            <a:pPr algn="ctr"/>
            <a:r>
              <a:rPr lang="en-US" b="1" dirty="0">
                <a:solidFill>
                  <a:srgbClr val="0070C0"/>
                </a:solidFill>
                <a:latin typeface="+mn-lt"/>
              </a:rPr>
              <a:t>Trait Evolution</a:t>
            </a:r>
          </a:p>
        </p:txBody>
      </p:sp>
      <p:pic>
        <p:nvPicPr>
          <p:cNvPr id="4" name="image03.png" descr="workflows.png">
            <a:extLst>
              <a:ext uri="{FF2B5EF4-FFF2-40B4-BE49-F238E27FC236}">
                <a16:creationId xmlns:a16="http://schemas.microsoft.com/office/drawing/2014/main" id="{7BA2F96B-2BE0-B84B-A0D8-1A4B53DC15DE}"/>
              </a:ext>
            </a:extLst>
          </p:cNvPr>
          <p:cNvPicPr/>
          <p:nvPr/>
        </p:nvPicPr>
        <p:blipFill rotWithShape="1">
          <a:blip r:embed="rId2"/>
          <a:srcRect l="-1154" t="39489" r="42404" b="19543"/>
          <a:stretch/>
        </p:blipFill>
        <p:spPr>
          <a:xfrm>
            <a:off x="5010912" y="1243584"/>
            <a:ext cx="7181088" cy="5500116"/>
          </a:xfrm>
          <a:prstGeom prst="rect">
            <a:avLst/>
          </a:prstGeom>
          <a:ln/>
        </p:spPr>
      </p:pic>
      <p:grpSp>
        <p:nvGrpSpPr>
          <p:cNvPr id="3" name="Group 2">
            <a:extLst>
              <a:ext uri="{FF2B5EF4-FFF2-40B4-BE49-F238E27FC236}">
                <a16:creationId xmlns:a16="http://schemas.microsoft.com/office/drawing/2014/main" id="{659A2077-C0A0-AC84-C2F0-5A80BBF658BA}"/>
              </a:ext>
            </a:extLst>
          </p:cNvPr>
          <p:cNvGrpSpPr/>
          <p:nvPr/>
        </p:nvGrpSpPr>
        <p:grpSpPr>
          <a:xfrm>
            <a:off x="293854" y="3595115"/>
            <a:ext cx="5132313" cy="3102865"/>
            <a:chOff x="3645948" y="3657502"/>
            <a:chExt cx="5397691" cy="2933476"/>
          </a:xfrm>
        </p:grpSpPr>
        <p:sp>
          <p:nvSpPr>
            <p:cNvPr id="5" name="Rectangle 4">
              <a:extLst>
                <a:ext uri="{FF2B5EF4-FFF2-40B4-BE49-F238E27FC236}">
                  <a16:creationId xmlns:a16="http://schemas.microsoft.com/office/drawing/2014/main" id="{2FB03376-8A3F-DCCA-30F7-4EE3448E47C2}"/>
                </a:ext>
              </a:extLst>
            </p:cNvPr>
            <p:cNvSpPr/>
            <p:nvPr/>
          </p:nvSpPr>
          <p:spPr>
            <a:xfrm>
              <a:off x="6847659"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D6C2981-B0E3-6148-EBE2-1A60B7288843}"/>
                </a:ext>
              </a:extLst>
            </p:cNvPr>
            <p:cNvGrpSpPr/>
            <p:nvPr/>
          </p:nvGrpSpPr>
          <p:grpSpPr>
            <a:xfrm>
              <a:off x="3645948" y="3657502"/>
              <a:ext cx="5397691" cy="2933476"/>
              <a:chOff x="2135686" y="3641874"/>
              <a:chExt cx="5197211" cy="2933476"/>
            </a:xfrm>
          </p:grpSpPr>
          <p:grpSp>
            <p:nvGrpSpPr>
              <p:cNvPr id="13" name="Group 12">
                <a:extLst>
                  <a:ext uri="{FF2B5EF4-FFF2-40B4-BE49-F238E27FC236}">
                    <a16:creationId xmlns:a16="http://schemas.microsoft.com/office/drawing/2014/main" id="{94948244-87F3-5D54-B9E0-90202E4BA56D}"/>
                  </a:ext>
                </a:extLst>
              </p:cNvPr>
              <p:cNvGrpSpPr/>
              <p:nvPr/>
            </p:nvGrpSpPr>
            <p:grpSpPr>
              <a:xfrm>
                <a:off x="2135686" y="3641874"/>
                <a:ext cx="4790858" cy="2933476"/>
                <a:chOff x="2135686" y="3641874"/>
                <a:chExt cx="4790858" cy="2933476"/>
              </a:xfrm>
            </p:grpSpPr>
            <p:pic>
              <p:nvPicPr>
                <p:cNvPr id="15" name="image03.png" descr="workflows.png">
                  <a:extLst>
                    <a:ext uri="{FF2B5EF4-FFF2-40B4-BE49-F238E27FC236}">
                      <a16:creationId xmlns:a16="http://schemas.microsoft.com/office/drawing/2014/main" id="{550DE43B-D084-4595-A0EC-01A8EC0575CA}"/>
                    </a:ext>
                  </a:extLst>
                </p:cNvPr>
                <p:cNvPicPr/>
                <p:nvPr/>
              </p:nvPicPr>
              <p:blipFill rotWithShape="1">
                <a:blip r:embed="rId2"/>
                <a:srcRect l="58507" b="75542"/>
                <a:stretch/>
              </p:blipFill>
              <p:spPr>
                <a:xfrm>
                  <a:off x="2135686" y="3641874"/>
                  <a:ext cx="4790858" cy="2933476"/>
                </a:xfrm>
                <a:prstGeom prst="rect">
                  <a:avLst/>
                </a:prstGeom>
                <a:ln/>
              </p:spPr>
            </p:pic>
            <p:sp>
              <p:nvSpPr>
                <p:cNvPr id="16" name="Rectangle 15">
                  <a:extLst>
                    <a:ext uri="{FF2B5EF4-FFF2-40B4-BE49-F238E27FC236}">
                      <a16:creationId xmlns:a16="http://schemas.microsoft.com/office/drawing/2014/main" id="{464AB0C6-0AA8-0CB8-EC57-7204826DBC5E}"/>
                    </a:ext>
                  </a:extLst>
                </p:cNvPr>
                <p:cNvSpPr/>
                <p:nvPr/>
              </p:nvSpPr>
              <p:spPr>
                <a:xfrm>
                  <a:off x="5323658"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568E4CD-3F26-4846-095E-AE3CD3839455}"/>
                  </a:ext>
                </a:extLst>
              </p:cNvPr>
              <p:cNvSpPr txBox="1"/>
              <p:nvPr/>
            </p:nvSpPr>
            <p:spPr>
              <a:xfrm>
                <a:off x="5216978" y="4133594"/>
                <a:ext cx="2115919" cy="307777"/>
              </a:xfrm>
              <a:prstGeom prst="rect">
                <a:avLst/>
              </a:prstGeom>
              <a:noFill/>
            </p:spPr>
            <p:txBody>
              <a:bodyPr wrap="square" rtlCol="0">
                <a:spAutoFit/>
              </a:bodyPr>
              <a:lstStyle/>
              <a:p>
                <a:r>
                  <a:rPr lang="en-US" sz="1400" dirty="0">
                    <a:latin typeface="Arial" charset="0"/>
                    <a:ea typeface="Arial" charset="0"/>
                    <a:cs typeface="Arial" charset="0"/>
                  </a:rPr>
                  <a:t>Analytical Tools</a:t>
                </a:r>
              </a:p>
            </p:txBody>
          </p:sp>
        </p:grpSp>
        <p:sp>
          <p:nvSpPr>
            <p:cNvPr id="7" name="Oval 6">
              <a:extLst>
                <a:ext uri="{FF2B5EF4-FFF2-40B4-BE49-F238E27FC236}">
                  <a16:creationId xmlns:a16="http://schemas.microsoft.com/office/drawing/2014/main" id="{7BB4E6F5-89FD-D6C1-E36F-2A6A100EC7D9}"/>
                </a:ext>
              </a:extLst>
            </p:cNvPr>
            <p:cNvSpPr/>
            <p:nvPr/>
          </p:nvSpPr>
          <p:spPr>
            <a:xfrm>
              <a:off x="3781774" y="4131730"/>
              <a:ext cx="620889" cy="609603"/>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8" name="Rectangle 7">
              <a:extLst>
                <a:ext uri="{FF2B5EF4-FFF2-40B4-BE49-F238E27FC236}">
                  <a16:creationId xmlns:a16="http://schemas.microsoft.com/office/drawing/2014/main" id="{8382EA1E-13DB-B2E0-3F4D-E397B5BAB57E}"/>
                </a:ext>
              </a:extLst>
            </p:cNvPr>
            <p:cNvSpPr/>
            <p:nvPr/>
          </p:nvSpPr>
          <p:spPr>
            <a:xfrm>
              <a:off x="4481689" y="4149222"/>
              <a:ext cx="1468551" cy="279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rial" charset="0"/>
                  <a:ea typeface="Arial" charset="0"/>
                  <a:cs typeface="Arial" charset="0"/>
                </a:rPr>
                <a:t>Analytical Tools</a:t>
              </a:r>
            </a:p>
          </p:txBody>
        </p:sp>
        <p:sp>
          <p:nvSpPr>
            <p:cNvPr id="9" name="TextBox 8">
              <a:extLst>
                <a:ext uri="{FF2B5EF4-FFF2-40B4-BE49-F238E27FC236}">
                  <a16:creationId xmlns:a16="http://schemas.microsoft.com/office/drawing/2014/main" id="{177AB0A3-C1B9-BCB9-526A-52C80BDFB24B}"/>
                </a:ext>
              </a:extLst>
            </p:cNvPr>
            <p:cNvSpPr txBox="1"/>
            <p:nvPr/>
          </p:nvSpPr>
          <p:spPr>
            <a:xfrm>
              <a:off x="4481689" y="4126571"/>
              <a:ext cx="2197541" cy="307777"/>
            </a:xfrm>
            <a:prstGeom prst="rect">
              <a:avLst/>
            </a:prstGeom>
            <a:noFill/>
          </p:spPr>
          <p:txBody>
            <a:bodyPr wrap="square" rtlCol="0">
              <a:spAutoFit/>
            </a:bodyPr>
            <a:lstStyle/>
            <a:p>
              <a:r>
                <a:rPr lang="en-US" sz="1400" dirty="0">
                  <a:latin typeface="Arial" charset="0"/>
                  <a:ea typeface="Arial" charset="0"/>
                  <a:cs typeface="Arial" charset="0"/>
                </a:rPr>
                <a:t>Niche Models</a:t>
              </a:r>
            </a:p>
          </p:txBody>
        </p:sp>
        <p:sp>
          <p:nvSpPr>
            <p:cNvPr id="10" name="Rectangle 9">
              <a:extLst>
                <a:ext uri="{FF2B5EF4-FFF2-40B4-BE49-F238E27FC236}">
                  <a16:creationId xmlns:a16="http://schemas.microsoft.com/office/drawing/2014/main" id="{09312471-4376-08D2-27AB-52D018860CC9}"/>
                </a:ext>
              </a:extLst>
            </p:cNvPr>
            <p:cNvSpPr/>
            <p:nvPr/>
          </p:nvSpPr>
          <p:spPr>
            <a:xfrm>
              <a:off x="4402663" y="5483423"/>
              <a:ext cx="1693337" cy="307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544D97-6A50-E99C-9E96-F623EBCAC83D}"/>
                </a:ext>
              </a:extLst>
            </p:cNvPr>
            <p:cNvSpPr txBox="1"/>
            <p:nvPr/>
          </p:nvSpPr>
          <p:spPr>
            <a:xfrm>
              <a:off x="4481689" y="5483423"/>
              <a:ext cx="2197540" cy="307777"/>
            </a:xfrm>
            <a:prstGeom prst="rect">
              <a:avLst/>
            </a:prstGeom>
            <a:noFill/>
          </p:spPr>
          <p:txBody>
            <a:bodyPr wrap="square" rtlCol="0">
              <a:spAutoFit/>
            </a:bodyPr>
            <a:lstStyle/>
            <a:p>
              <a:r>
                <a:rPr lang="en-US" sz="1400" dirty="0">
                  <a:latin typeface="Arial" charset="0"/>
                  <a:ea typeface="Arial" charset="0"/>
                  <a:cs typeface="Arial" charset="0"/>
                </a:rPr>
                <a:t>Trees</a:t>
              </a:r>
            </a:p>
          </p:txBody>
        </p:sp>
        <p:sp>
          <p:nvSpPr>
            <p:cNvPr id="12" name="Oval 11">
              <a:extLst>
                <a:ext uri="{FF2B5EF4-FFF2-40B4-BE49-F238E27FC236}">
                  <a16:creationId xmlns:a16="http://schemas.microsoft.com/office/drawing/2014/main" id="{217320D0-07CD-A5FF-F09B-6BF1DEA8471B}"/>
                </a:ext>
              </a:extLst>
            </p:cNvPr>
            <p:cNvSpPr/>
            <p:nvPr/>
          </p:nvSpPr>
          <p:spPr>
            <a:xfrm>
              <a:off x="3747914" y="5463816"/>
              <a:ext cx="620889" cy="60960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grpSp>
      <p:sp>
        <p:nvSpPr>
          <p:cNvPr id="17" name="Oval 16">
            <a:extLst>
              <a:ext uri="{FF2B5EF4-FFF2-40B4-BE49-F238E27FC236}">
                <a16:creationId xmlns:a16="http://schemas.microsoft.com/office/drawing/2014/main" id="{76F312B8-A930-ED59-526A-62D95F94C400}"/>
              </a:ext>
            </a:extLst>
          </p:cNvPr>
          <p:cNvSpPr/>
          <p:nvPr/>
        </p:nvSpPr>
        <p:spPr>
          <a:xfrm>
            <a:off x="6986760" y="2992297"/>
            <a:ext cx="682008" cy="644804"/>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sp>
        <p:nvSpPr>
          <p:cNvPr id="18" name="Oval 17">
            <a:extLst>
              <a:ext uri="{FF2B5EF4-FFF2-40B4-BE49-F238E27FC236}">
                <a16:creationId xmlns:a16="http://schemas.microsoft.com/office/drawing/2014/main" id="{7F0FEF4A-5C43-CF59-E775-E9BA380E4A0B}"/>
              </a:ext>
            </a:extLst>
          </p:cNvPr>
          <p:cNvSpPr/>
          <p:nvPr/>
        </p:nvSpPr>
        <p:spPr>
          <a:xfrm>
            <a:off x="11224708" y="1609343"/>
            <a:ext cx="706392" cy="73272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spTree>
    <p:extLst>
      <p:ext uri="{BB962C8B-B14F-4D97-AF65-F5344CB8AC3E}">
        <p14:creationId xmlns:p14="http://schemas.microsoft.com/office/powerpoint/2010/main" val="3651106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BC48B-BC20-6A6B-4EF8-1F7B63B74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AAC5C-3012-8A90-B80B-FECB4697CD40}"/>
              </a:ext>
            </a:extLst>
          </p:cNvPr>
          <p:cNvSpPr>
            <a:spLocks noGrp="1"/>
          </p:cNvSpPr>
          <p:nvPr>
            <p:ph type="title"/>
          </p:nvPr>
        </p:nvSpPr>
        <p:spPr>
          <a:xfrm>
            <a:off x="146824" y="936822"/>
            <a:ext cx="10515600" cy="895984"/>
          </a:xfrm>
        </p:spPr>
        <p:txBody>
          <a:bodyPr>
            <a:normAutofit/>
          </a:bodyPr>
          <a:lstStyle/>
          <a:p>
            <a:pPr>
              <a:buFont typeface="Times New Roman" charset="0"/>
              <a:buNone/>
              <a:defRPr/>
            </a:pPr>
            <a:r>
              <a:rPr lang="en-US" sz="3600" dirty="0">
                <a:latin typeface="Calibri" panose="020F0502020204030204" pitchFamily="34" charset="0"/>
                <a:cs typeface="Calibri" panose="020F0502020204030204" pitchFamily="34" charset="0"/>
              </a:rPr>
              <a:t>Connecting Trees, Specimens, Tools</a:t>
            </a:r>
          </a:p>
        </p:txBody>
      </p:sp>
      <p:pic>
        <p:nvPicPr>
          <p:cNvPr id="99331" name="image03.png" descr="workflows.png">
            <a:extLst>
              <a:ext uri="{FF2B5EF4-FFF2-40B4-BE49-F238E27FC236}">
                <a16:creationId xmlns:a16="http://schemas.microsoft.com/office/drawing/2014/main" id="{596E6861-585D-F957-7F61-DD87B1720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12" r="42168" b="60304"/>
          <a:stretch>
            <a:fillRect/>
          </a:stretch>
        </p:blipFill>
        <p:spPr bwMode="auto">
          <a:xfrm>
            <a:off x="4837069" y="1621536"/>
            <a:ext cx="7363852" cy="482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015A21D4-0BD8-CBB8-BE90-6032BED22767}"/>
              </a:ext>
            </a:extLst>
          </p:cNvPr>
          <p:cNvSpPr txBox="1">
            <a:spLocks noChangeArrowheads="1"/>
          </p:cNvSpPr>
          <p:nvPr/>
        </p:nvSpPr>
        <p:spPr bwMode="auto">
          <a:xfrm>
            <a:off x="2896235" y="136524"/>
            <a:ext cx="6399530" cy="8959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6168" rIns="90000" bIns="45000"/>
          <a:lstStyle>
            <a:lvl1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1pPr>
            <a:lvl2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2pPr>
            <a:lvl3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3pPr>
            <a:lvl4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4pPr>
            <a:lvl5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9pPr>
          </a:lstStyle>
          <a:p>
            <a:pPr algn="ctr">
              <a:buFont typeface="Times New Roman" charset="0"/>
              <a:buNone/>
              <a:defRPr/>
            </a:pPr>
            <a:r>
              <a:rPr lang="en-US" sz="4400" b="1" dirty="0">
                <a:solidFill>
                  <a:srgbClr val="0070C0"/>
                </a:solidFill>
                <a:latin typeface="Calibri" panose="020F0502020204030204" pitchFamily="34" charset="0"/>
                <a:cs typeface="Calibri" panose="020F0502020204030204" pitchFamily="34" charset="0"/>
              </a:rPr>
              <a:t>Ancestral Niche</a:t>
            </a:r>
          </a:p>
        </p:txBody>
      </p:sp>
      <p:sp>
        <p:nvSpPr>
          <p:cNvPr id="6" name="TextBox 5">
            <a:extLst>
              <a:ext uri="{FF2B5EF4-FFF2-40B4-BE49-F238E27FC236}">
                <a16:creationId xmlns:a16="http://schemas.microsoft.com/office/drawing/2014/main" id="{9D2B5124-1F81-2864-4EB5-A96EB98A644C}"/>
              </a:ext>
            </a:extLst>
          </p:cNvPr>
          <p:cNvSpPr txBox="1"/>
          <p:nvPr/>
        </p:nvSpPr>
        <p:spPr>
          <a:xfrm>
            <a:off x="2397760" y="2702560"/>
            <a:ext cx="590550" cy="792480"/>
          </a:xfrm>
          <a:prstGeom prst="rect">
            <a:avLst/>
          </a:prstGeom>
          <a:solidFill>
            <a:schemeClr val="bg1"/>
          </a:solidFill>
        </p:spPr>
        <p:txBody>
          <a:bodyPr wrap="square" rtlCol="0">
            <a:spAutoFit/>
          </a:bodyPr>
          <a:lstStyle/>
          <a:p>
            <a:endParaRPr lang="en-US" dirty="0"/>
          </a:p>
        </p:txBody>
      </p:sp>
      <p:sp>
        <p:nvSpPr>
          <p:cNvPr id="24" name="Oval 23">
            <a:extLst>
              <a:ext uri="{FF2B5EF4-FFF2-40B4-BE49-F238E27FC236}">
                <a16:creationId xmlns:a16="http://schemas.microsoft.com/office/drawing/2014/main" id="{0ACFC621-4945-5534-10F6-4341E3A3DF25}"/>
              </a:ext>
            </a:extLst>
          </p:cNvPr>
          <p:cNvSpPr/>
          <p:nvPr/>
        </p:nvSpPr>
        <p:spPr>
          <a:xfrm>
            <a:off x="5176051" y="3319272"/>
            <a:ext cx="665871" cy="63103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sp>
        <p:nvSpPr>
          <p:cNvPr id="25" name="Oval 24">
            <a:extLst>
              <a:ext uri="{FF2B5EF4-FFF2-40B4-BE49-F238E27FC236}">
                <a16:creationId xmlns:a16="http://schemas.microsoft.com/office/drawing/2014/main" id="{12F4FA5F-86C1-601E-C96D-0674D718A8AE}"/>
              </a:ext>
            </a:extLst>
          </p:cNvPr>
          <p:cNvSpPr/>
          <p:nvPr/>
        </p:nvSpPr>
        <p:spPr>
          <a:xfrm>
            <a:off x="7535203" y="5507736"/>
            <a:ext cx="665871" cy="63103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sp>
        <p:nvSpPr>
          <p:cNvPr id="26" name="Oval 25">
            <a:extLst>
              <a:ext uri="{FF2B5EF4-FFF2-40B4-BE49-F238E27FC236}">
                <a16:creationId xmlns:a16="http://schemas.microsoft.com/office/drawing/2014/main" id="{7DF2C22F-5051-2223-E8A0-E889231EA085}"/>
              </a:ext>
            </a:extLst>
          </p:cNvPr>
          <p:cNvSpPr/>
          <p:nvPr/>
        </p:nvSpPr>
        <p:spPr>
          <a:xfrm>
            <a:off x="7375768" y="3310839"/>
            <a:ext cx="665871" cy="631033"/>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grpSp>
        <p:nvGrpSpPr>
          <p:cNvPr id="27" name="Group 26">
            <a:extLst>
              <a:ext uri="{FF2B5EF4-FFF2-40B4-BE49-F238E27FC236}">
                <a16:creationId xmlns:a16="http://schemas.microsoft.com/office/drawing/2014/main" id="{233AE6AC-783C-6199-0AAF-E4260126CC68}"/>
              </a:ext>
            </a:extLst>
          </p:cNvPr>
          <p:cNvGrpSpPr/>
          <p:nvPr/>
        </p:nvGrpSpPr>
        <p:grpSpPr>
          <a:xfrm>
            <a:off x="126878" y="3681984"/>
            <a:ext cx="5132313" cy="3102865"/>
            <a:chOff x="3645948" y="3657502"/>
            <a:chExt cx="5397691" cy="2933476"/>
          </a:xfrm>
        </p:grpSpPr>
        <p:sp>
          <p:nvSpPr>
            <p:cNvPr id="28" name="Rectangle 27">
              <a:extLst>
                <a:ext uri="{FF2B5EF4-FFF2-40B4-BE49-F238E27FC236}">
                  <a16:creationId xmlns:a16="http://schemas.microsoft.com/office/drawing/2014/main" id="{93B048B1-4AC4-D1CA-C164-78150E4873D6}"/>
                </a:ext>
              </a:extLst>
            </p:cNvPr>
            <p:cNvSpPr/>
            <p:nvPr/>
          </p:nvSpPr>
          <p:spPr>
            <a:xfrm>
              <a:off x="6847659"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3F49BD87-B830-8268-5D9E-BA9B8E51FD7B}"/>
                </a:ext>
              </a:extLst>
            </p:cNvPr>
            <p:cNvGrpSpPr/>
            <p:nvPr/>
          </p:nvGrpSpPr>
          <p:grpSpPr>
            <a:xfrm>
              <a:off x="3645948" y="3657502"/>
              <a:ext cx="5397691" cy="2933476"/>
              <a:chOff x="2135686" y="3641874"/>
              <a:chExt cx="5197211" cy="2933476"/>
            </a:xfrm>
          </p:grpSpPr>
          <p:grpSp>
            <p:nvGrpSpPr>
              <p:cNvPr id="36" name="Group 35">
                <a:extLst>
                  <a:ext uri="{FF2B5EF4-FFF2-40B4-BE49-F238E27FC236}">
                    <a16:creationId xmlns:a16="http://schemas.microsoft.com/office/drawing/2014/main" id="{8B24FFB7-D6A8-EA2D-C97C-41D09E681BF3}"/>
                  </a:ext>
                </a:extLst>
              </p:cNvPr>
              <p:cNvGrpSpPr/>
              <p:nvPr/>
            </p:nvGrpSpPr>
            <p:grpSpPr>
              <a:xfrm>
                <a:off x="2135686" y="3641874"/>
                <a:ext cx="4790858" cy="2933476"/>
                <a:chOff x="2135686" y="3641874"/>
                <a:chExt cx="4790858" cy="2933476"/>
              </a:xfrm>
            </p:grpSpPr>
            <p:pic>
              <p:nvPicPr>
                <p:cNvPr id="38" name="image03.png" descr="workflows.png">
                  <a:extLst>
                    <a:ext uri="{FF2B5EF4-FFF2-40B4-BE49-F238E27FC236}">
                      <a16:creationId xmlns:a16="http://schemas.microsoft.com/office/drawing/2014/main" id="{8500DB4B-F2ED-FD46-EC23-82B4FF65BA07}"/>
                    </a:ext>
                  </a:extLst>
                </p:cNvPr>
                <p:cNvPicPr/>
                <p:nvPr/>
              </p:nvPicPr>
              <p:blipFill rotWithShape="1">
                <a:blip r:embed="rId3"/>
                <a:srcRect l="58507" b="75542"/>
                <a:stretch/>
              </p:blipFill>
              <p:spPr>
                <a:xfrm>
                  <a:off x="2135686" y="3641874"/>
                  <a:ext cx="4790858" cy="2933476"/>
                </a:xfrm>
                <a:prstGeom prst="rect">
                  <a:avLst/>
                </a:prstGeom>
                <a:ln/>
              </p:spPr>
            </p:pic>
            <p:sp>
              <p:nvSpPr>
                <p:cNvPr id="39" name="Rectangle 38">
                  <a:extLst>
                    <a:ext uri="{FF2B5EF4-FFF2-40B4-BE49-F238E27FC236}">
                      <a16:creationId xmlns:a16="http://schemas.microsoft.com/office/drawing/2014/main" id="{6156816D-B8BF-A0E4-DC12-403C3A64F995}"/>
                    </a:ext>
                  </a:extLst>
                </p:cNvPr>
                <p:cNvSpPr/>
                <p:nvPr/>
              </p:nvSpPr>
              <p:spPr>
                <a:xfrm>
                  <a:off x="5323658"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99D465FD-07FD-BC98-0744-80617D197012}"/>
                  </a:ext>
                </a:extLst>
              </p:cNvPr>
              <p:cNvSpPr txBox="1"/>
              <p:nvPr/>
            </p:nvSpPr>
            <p:spPr>
              <a:xfrm>
                <a:off x="5216978" y="4133594"/>
                <a:ext cx="2115919" cy="307777"/>
              </a:xfrm>
              <a:prstGeom prst="rect">
                <a:avLst/>
              </a:prstGeom>
              <a:noFill/>
            </p:spPr>
            <p:txBody>
              <a:bodyPr wrap="square" rtlCol="0">
                <a:spAutoFit/>
              </a:bodyPr>
              <a:lstStyle/>
              <a:p>
                <a:r>
                  <a:rPr lang="en-US" sz="1400" dirty="0">
                    <a:latin typeface="Arial" charset="0"/>
                    <a:ea typeface="Arial" charset="0"/>
                    <a:cs typeface="Arial" charset="0"/>
                  </a:rPr>
                  <a:t>Analytical Tools</a:t>
                </a:r>
              </a:p>
            </p:txBody>
          </p:sp>
        </p:grpSp>
        <p:sp>
          <p:nvSpPr>
            <p:cNvPr id="30" name="Oval 29">
              <a:extLst>
                <a:ext uri="{FF2B5EF4-FFF2-40B4-BE49-F238E27FC236}">
                  <a16:creationId xmlns:a16="http://schemas.microsoft.com/office/drawing/2014/main" id="{679DD9E0-FFFB-E58E-AFC6-A2B2F3957A86}"/>
                </a:ext>
              </a:extLst>
            </p:cNvPr>
            <p:cNvSpPr/>
            <p:nvPr/>
          </p:nvSpPr>
          <p:spPr>
            <a:xfrm>
              <a:off x="3781774" y="4131730"/>
              <a:ext cx="620889" cy="609603"/>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31" name="Rectangle 30">
              <a:extLst>
                <a:ext uri="{FF2B5EF4-FFF2-40B4-BE49-F238E27FC236}">
                  <a16:creationId xmlns:a16="http://schemas.microsoft.com/office/drawing/2014/main" id="{7C3E33DF-A3A0-F606-F79E-83CD757BBFB2}"/>
                </a:ext>
              </a:extLst>
            </p:cNvPr>
            <p:cNvSpPr/>
            <p:nvPr/>
          </p:nvSpPr>
          <p:spPr>
            <a:xfrm>
              <a:off x="4481689" y="4149222"/>
              <a:ext cx="1468551" cy="279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rial" charset="0"/>
                  <a:ea typeface="Arial" charset="0"/>
                  <a:cs typeface="Arial" charset="0"/>
                </a:rPr>
                <a:t>Analytical Tools</a:t>
              </a:r>
            </a:p>
          </p:txBody>
        </p:sp>
        <p:sp>
          <p:nvSpPr>
            <p:cNvPr id="32" name="TextBox 31">
              <a:extLst>
                <a:ext uri="{FF2B5EF4-FFF2-40B4-BE49-F238E27FC236}">
                  <a16:creationId xmlns:a16="http://schemas.microsoft.com/office/drawing/2014/main" id="{7C1D4B54-34C8-C7EE-1CBB-4F716C2CF3B6}"/>
                </a:ext>
              </a:extLst>
            </p:cNvPr>
            <p:cNvSpPr txBox="1"/>
            <p:nvPr/>
          </p:nvSpPr>
          <p:spPr>
            <a:xfrm>
              <a:off x="4481689" y="4126571"/>
              <a:ext cx="2197541" cy="307777"/>
            </a:xfrm>
            <a:prstGeom prst="rect">
              <a:avLst/>
            </a:prstGeom>
            <a:noFill/>
          </p:spPr>
          <p:txBody>
            <a:bodyPr wrap="square" rtlCol="0">
              <a:spAutoFit/>
            </a:bodyPr>
            <a:lstStyle/>
            <a:p>
              <a:r>
                <a:rPr lang="en-US" sz="1400" dirty="0">
                  <a:latin typeface="Arial" charset="0"/>
                  <a:ea typeface="Arial" charset="0"/>
                  <a:cs typeface="Arial" charset="0"/>
                </a:rPr>
                <a:t>Niche Models</a:t>
              </a:r>
            </a:p>
          </p:txBody>
        </p:sp>
        <p:sp>
          <p:nvSpPr>
            <p:cNvPr id="33" name="Rectangle 32">
              <a:extLst>
                <a:ext uri="{FF2B5EF4-FFF2-40B4-BE49-F238E27FC236}">
                  <a16:creationId xmlns:a16="http://schemas.microsoft.com/office/drawing/2014/main" id="{B6D1D22F-EAC0-6409-4DFA-1BD5601272B3}"/>
                </a:ext>
              </a:extLst>
            </p:cNvPr>
            <p:cNvSpPr/>
            <p:nvPr/>
          </p:nvSpPr>
          <p:spPr>
            <a:xfrm>
              <a:off x="4402663" y="5483423"/>
              <a:ext cx="1693337" cy="307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E6A2CCA-B916-5F67-7CEE-9E959A35198A}"/>
                </a:ext>
              </a:extLst>
            </p:cNvPr>
            <p:cNvSpPr txBox="1"/>
            <p:nvPr/>
          </p:nvSpPr>
          <p:spPr>
            <a:xfrm>
              <a:off x="4481689" y="5483423"/>
              <a:ext cx="2197540" cy="307777"/>
            </a:xfrm>
            <a:prstGeom prst="rect">
              <a:avLst/>
            </a:prstGeom>
            <a:noFill/>
          </p:spPr>
          <p:txBody>
            <a:bodyPr wrap="square" rtlCol="0">
              <a:spAutoFit/>
            </a:bodyPr>
            <a:lstStyle/>
            <a:p>
              <a:r>
                <a:rPr lang="en-US" sz="1400" dirty="0">
                  <a:latin typeface="Arial" charset="0"/>
                  <a:ea typeface="Arial" charset="0"/>
                  <a:cs typeface="Arial" charset="0"/>
                </a:rPr>
                <a:t>Trees</a:t>
              </a:r>
            </a:p>
          </p:txBody>
        </p:sp>
        <p:sp>
          <p:nvSpPr>
            <p:cNvPr id="35" name="Oval 34">
              <a:extLst>
                <a:ext uri="{FF2B5EF4-FFF2-40B4-BE49-F238E27FC236}">
                  <a16:creationId xmlns:a16="http://schemas.microsoft.com/office/drawing/2014/main" id="{DF79BAF8-A2D0-B22F-38F5-B0F04DC485A1}"/>
                </a:ext>
              </a:extLst>
            </p:cNvPr>
            <p:cNvSpPr/>
            <p:nvPr/>
          </p:nvSpPr>
          <p:spPr>
            <a:xfrm>
              <a:off x="3747914" y="5463816"/>
              <a:ext cx="620889" cy="60960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grpSp>
    </p:spTree>
    <p:extLst>
      <p:ext uri="{BB962C8B-B14F-4D97-AF65-F5344CB8AC3E}">
        <p14:creationId xmlns:p14="http://schemas.microsoft.com/office/powerpoint/2010/main" val="3586189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7" name="image04.png" descr="Saxifragaceae_Habitats_new.png">
            <a:extLst>
              <a:ext uri="{FF2B5EF4-FFF2-40B4-BE49-F238E27FC236}">
                <a16:creationId xmlns:a16="http://schemas.microsoft.com/office/drawing/2014/main" id="{815D17DD-680C-2C4D-BF99-5CD350FF2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690448"/>
            <a:ext cx="8105774" cy="616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B1A928F5-319B-EB45-B51B-90B99D17F387}"/>
              </a:ext>
            </a:extLst>
          </p:cNvPr>
          <p:cNvSpPr txBox="1">
            <a:spLocks/>
          </p:cNvSpPr>
          <p:nvPr/>
        </p:nvSpPr>
        <p:spPr>
          <a:xfrm>
            <a:off x="1919287" y="-257325"/>
            <a:ext cx="8229600" cy="114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err="1">
                <a:solidFill>
                  <a:srgbClr val="0070C0"/>
                </a:solidFill>
                <a:latin typeface="+mn-lt"/>
              </a:rPr>
              <a:t>Saxifragales</a:t>
            </a:r>
            <a:r>
              <a:rPr lang="en-US" b="1" dirty="0">
                <a:solidFill>
                  <a:srgbClr val="0070C0"/>
                </a:solidFill>
                <a:latin typeface="+mn-lt"/>
              </a:rPr>
              <a:t>: </a:t>
            </a:r>
            <a:r>
              <a:rPr lang="en-US" b="1" dirty="0" err="1">
                <a:solidFill>
                  <a:srgbClr val="0070C0"/>
                </a:solidFill>
                <a:latin typeface="+mn-lt"/>
              </a:rPr>
              <a:t>Hyperdiverse</a:t>
            </a:r>
            <a:endParaRPr lang="en-US" b="1" dirty="0">
              <a:solidFill>
                <a:srgbClr val="0070C0"/>
              </a:solidFill>
              <a:latin typeface="+mn-lt"/>
            </a:endParaRPr>
          </a:p>
        </p:txBody>
      </p:sp>
    </p:spTree>
    <p:extLst>
      <p:ext uri="{BB962C8B-B14F-4D97-AF65-F5344CB8AC3E}">
        <p14:creationId xmlns:p14="http://schemas.microsoft.com/office/powerpoint/2010/main" val="2914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t="15473" b="2296"/>
          <a:stretch/>
        </p:blipFill>
        <p:spPr>
          <a:xfrm>
            <a:off x="273907" y="1415433"/>
            <a:ext cx="7381376" cy="4786085"/>
          </a:xfrm>
          <a:prstGeom prst="rect">
            <a:avLst/>
          </a:prstGeom>
        </p:spPr>
      </p:pic>
      <p:sp>
        <p:nvSpPr>
          <p:cNvPr id="5" name="Rectangle 4"/>
          <p:cNvSpPr/>
          <p:nvPr/>
        </p:nvSpPr>
        <p:spPr>
          <a:xfrm>
            <a:off x="7984178" y="2196935"/>
            <a:ext cx="786317" cy="269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8158836" y="2851395"/>
            <a:ext cx="612255" cy="55040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p:nvSpPr>
        <p:spPr>
          <a:xfrm>
            <a:off x="8168776" y="2145717"/>
            <a:ext cx="612255" cy="55040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p:cNvSpPr/>
          <p:nvPr/>
        </p:nvSpPr>
        <p:spPr>
          <a:xfrm>
            <a:off x="8153868" y="3571982"/>
            <a:ext cx="612255" cy="55040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Title 1"/>
          <p:cNvSpPr>
            <a:spLocks noGrp="1"/>
          </p:cNvSpPr>
          <p:nvPr>
            <p:ph type="title"/>
          </p:nvPr>
        </p:nvSpPr>
        <p:spPr>
          <a:xfrm>
            <a:off x="8758695" y="2088771"/>
            <a:ext cx="2637363" cy="734987"/>
          </a:xfrm>
        </p:spPr>
        <p:txBody>
          <a:bodyPr>
            <a:noAutofit/>
          </a:bodyPr>
          <a:lstStyle/>
          <a:p>
            <a:r>
              <a:rPr lang="en-US" sz="2400" b="1" dirty="0">
                <a:latin typeface="Calibri" charset="0"/>
                <a:ea typeface="Calibri" charset="0"/>
                <a:cs typeface="Calibri" charset="0"/>
              </a:rPr>
              <a:t>Diversification</a:t>
            </a:r>
          </a:p>
        </p:txBody>
      </p:sp>
      <p:sp>
        <p:nvSpPr>
          <p:cNvPr id="10" name="Title 1"/>
          <p:cNvSpPr txBox="1">
            <a:spLocks/>
          </p:cNvSpPr>
          <p:nvPr/>
        </p:nvSpPr>
        <p:spPr>
          <a:xfrm>
            <a:off x="8820584" y="2769632"/>
            <a:ext cx="2513583" cy="73498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alibri" charset="0"/>
                <a:ea typeface="Calibri" charset="0"/>
                <a:cs typeface="Calibri" charset="0"/>
              </a:rPr>
              <a:t>Niche</a:t>
            </a:r>
          </a:p>
        </p:txBody>
      </p:sp>
      <p:sp>
        <p:nvSpPr>
          <p:cNvPr id="11" name="Title 1"/>
          <p:cNvSpPr txBox="1">
            <a:spLocks/>
          </p:cNvSpPr>
          <p:nvPr/>
        </p:nvSpPr>
        <p:spPr>
          <a:xfrm>
            <a:off x="8815616" y="3504619"/>
            <a:ext cx="2513583" cy="73498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alibri" charset="0"/>
                <a:ea typeface="Calibri" charset="0"/>
                <a:cs typeface="Calibri" charset="0"/>
              </a:rPr>
              <a:t>Traits</a:t>
            </a:r>
          </a:p>
        </p:txBody>
      </p:sp>
      <p:sp>
        <p:nvSpPr>
          <p:cNvPr id="12" name="Rectangle 11"/>
          <p:cNvSpPr/>
          <p:nvPr/>
        </p:nvSpPr>
        <p:spPr>
          <a:xfrm>
            <a:off x="8163808" y="4267722"/>
            <a:ext cx="612255" cy="55040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Title 1"/>
          <p:cNvSpPr txBox="1">
            <a:spLocks/>
          </p:cNvSpPr>
          <p:nvPr/>
        </p:nvSpPr>
        <p:spPr>
          <a:xfrm>
            <a:off x="8810648" y="4185480"/>
            <a:ext cx="2882242" cy="73498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alibri" charset="0"/>
                <a:ea typeface="Calibri" charset="0"/>
                <a:cs typeface="Calibri" charset="0"/>
              </a:rPr>
              <a:t>Global temperature</a:t>
            </a:r>
          </a:p>
        </p:txBody>
      </p:sp>
      <p:sp>
        <p:nvSpPr>
          <p:cNvPr id="14" name="Title 1">
            <a:extLst>
              <a:ext uri="{FF2B5EF4-FFF2-40B4-BE49-F238E27FC236}">
                <a16:creationId xmlns:a16="http://schemas.microsoft.com/office/drawing/2014/main" id="{92F8232B-938A-1C48-973D-C02F31CA11E8}"/>
              </a:ext>
            </a:extLst>
          </p:cNvPr>
          <p:cNvSpPr txBox="1">
            <a:spLocks/>
          </p:cNvSpPr>
          <p:nvPr/>
        </p:nvSpPr>
        <p:spPr>
          <a:xfrm>
            <a:off x="1648972" y="197454"/>
            <a:ext cx="8229600" cy="1143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0070C0"/>
                </a:solidFill>
                <a:latin typeface="+mn-lt"/>
              </a:rPr>
              <a:t>A Temperate Radiation:</a:t>
            </a:r>
          </a:p>
          <a:p>
            <a:r>
              <a:rPr lang="en-US" b="1" dirty="0">
                <a:solidFill>
                  <a:srgbClr val="0070C0"/>
                </a:solidFill>
                <a:latin typeface="+mn-lt"/>
              </a:rPr>
              <a:t>Mid-Miocene Cooling</a:t>
            </a:r>
          </a:p>
        </p:txBody>
      </p:sp>
      <p:sp>
        <p:nvSpPr>
          <p:cNvPr id="2" name="TextBox 1">
            <a:extLst>
              <a:ext uri="{FF2B5EF4-FFF2-40B4-BE49-F238E27FC236}">
                <a16:creationId xmlns:a16="http://schemas.microsoft.com/office/drawing/2014/main" id="{E555C9CC-EC8C-964A-A8DD-F902824A4998}"/>
              </a:ext>
            </a:extLst>
          </p:cNvPr>
          <p:cNvSpPr txBox="1"/>
          <p:nvPr/>
        </p:nvSpPr>
        <p:spPr>
          <a:xfrm>
            <a:off x="0" y="6201519"/>
            <a:ext cx="6929153" cy="646331"/>
          </a:xfrm>
          <a:prstGeom prst="rect">
            <a:avLst/>
          </a:prstGeom>
          <a:noFill/>
        </p:spPr>
        <p:txBody>
          <a:bodyPr wrap="square" rtlCol="0">
            <a:spAutoFit/>
          </a:bodyPr>
          <a:lstStyle/>
          <a:p>
            <a:r>
              <a:rPr lang="en-US" dirty="0"/>
              <a:t>Folk et al. 2019. Uncoupled diversification, ecological niche and phenotype in a temperate radiation</a:t>
            </a:r>
            <a:r>
              <a:rPr lang="en-US" cap="small" dirty="0"/>
              <a:t>.  </a:t>
            </a:r>
            <a:r>
              <a:rPr lang="en-US" i="1" cap="small" dirty="0"/>
              <a:t>PNAS</a:t>
            </a:r>
            <a:r>
              <a:rPr lang="en-US" cap="small" dirty="0"/>
              <a:t> </a:t>
            </a:r>
            <a:r>
              <a:rPr lang="en-US" dirty="0"/>
              <a:t>116: 10874-10882.</a:t>
            </a:r>
          </a:p>
        </p:txBody>
      </p:sp>
    </p:spTree>
    <p:extLst>
      <p:ext uri="{BB962C8B-B14F-4D97-AF65-F5344CB8AC3E}">
        <p14:creationId xmlns:p14="http://schemas.microsoft.com/office/powerpoint/2010/main" val="186601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p:bldP spid="11" grpId="0"/>
      <p:bldP spid="12"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084" y="1240670"/>
            <a:ext cx="5200050" cy="4850462"/>
          </a:xfrm>
          <a:prstGeom prst="rect">
            <a:avLst/>
          </a:prstGeom>
        </p:spPr>
      </p:pic>
      <p:sp>
        <p:nvSpPr>
          <p:cNvPr id="6" name="Content Placeholder 2"/>
          <p:cNvSpPr>
            <a:spLocks noGrp="1"/>
          </p:cNvSpPr>
          <p:nvPr>
            <p:ph idx="1"/>
          </p:nvPr>
        </p:nvSpPr>
        <p:spPr>
          <a:xfrm>
            <a:off x="1484856" y="1028562"/>
            <a:ext cx="3752824" cy="2143582"/>
          </a:xfrm>
        </p:spPr>
        <p:txBody>
          <a:bodyPr>
            <a:normAutofit/>
          </a:bodyPr>
          <a:lstStyle/>
          <a:p>
            <a:r>
              <a:rPr lang="en-US" b="1" dirty="0"/>
              <a:t>Mean annual temperature</a:t>
            </a:r>
            <a:endParaRPr lang="en-US" dirty="0"/>
          </a:p>
          <a:p>
            <a:r>
              <a:rPr lang="en-US" dirty="0"/>
              <a:t>Shifts are rare</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4999772" y="4097788"/>
            <a:ext cx="237908" cy="1625480"/>
          </a:xfrm>
          <a:prstGeom prst="rect">
            <a:avLst/>
          </a:prstGeom>
        </p:spPr>
      </p:pic>
      <p:sp>
        <p:nvSpPr>
          <p:cNvPr id="8" name="TextBox 7"/>
          <p:cNvSpPr txBox="1"/>
          <p:nvPr/>
        </p:nvSpPr>
        <p:spPr>
          <a:xfrm>
            <a:off x="4861550" y="3706427"/>
            <a:ext cx="525534" cy="352084"/>
          </a:xfrm>
          <a:prstGeom prst="rect">
            <a:avLst/>
          </a:prstGeom>
          <a:noFill/>
        </p:spPr>
        <p:txBody>
          <a:bodyPr wrap="square" rtlCol="0">
            <a:spAutoFit/>
          </a:bodyPr>
          <a:lstStyle/>
          <a:p>
            <a:pPr algn="r"/>
            <a:r>
              <a:rPr lang="en-US" sz="1688" b="1" dirty="0"/>
              <a:t>Hot</a:t>
            </a:r>
          </a:p>
        </p:txBody>
      </p:sp>
      <p:sp>
        <p:nvSpPr>
          <p:cNvPr id="9" name="TextBox 8"/>
          <p:cNvSpPr txBox="1"/>
          <p:nvPr/>
        </p:nvSpPr>
        <p:spPr>
          <a:xfrm>
            <a:off x="4333180" y="5801474"/>
            <a:ext cx="1056740" cy="352084"/>
          </a:xfrm>
          <a:prstGeom prst="rect">
            <a:avLst/>
          </a:prstGeom>
          <a:noFill/>
        </p:spPr>
        <p:txBody>
          <a:bodyPr wrap="square" rtlCol="0">
            <a:spAutoFit/>
          </a:bodyPr>
          <a:lstStyle/>
          <a:p>
            <a:pPr algn="r"/>
            <a:r>
              <a:rPr lang="en-US" sz="1688" b="1" dirty="0"/>
              <a:t>Cold</a:t>
            </a:r>
          </a:p>
        </p:txBody>
      </p:sp>
      <p:sp>
        <p:nvSpPr>
          <p:cNvPr id="10" name="Text Box 3"/>
          <p:cNvSpPr txBox="1">
            <a:spLocks noChangeArrowheads="1"/>
          </p:cNvSpPr>
          <p:nvPr/>
        </p:nvSpPr>
        <p:spPr bwMode="auto">
          <a:xfrm>
            <a:off x="506730" y="157639"/>
            <a:ext cx="11178539" cy="7694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742950" indent="-285750">
              <a:defRPr sz="2400">
                <a:solidFill>
                  <a:schemeClr val="tx1"/>
                </a:solidFill>
                <a:latin typeface="Arial" charset="0"/>
                <a:ea typeface="ヒラギノ角ゴ Pro W3" charset="0"/>
                <a:cs typeface="ヒラギノ角ゴ Pro W3" charset="0"/>
              </a:defRPr>
            </a:lvl2pPr>
            <a:lvl3pPr marL="1143000" indent="-228600">
              <a:defRPr sz="2400">
                <a:solidFill>
                  <a:schemeClr val="tx1"/>
                </a:solidFill>
                <a:latin typeface="Arial" charset="0"/>
                <a:ea typeface="ヒラギノ角ゴ Pro W3" charset="0"/>
                <a:cs typeface="ヒラギノ角ゴ Pro W3" charset="0"/>
              </a:defRPr>
            </a:lvl3pPr>
            <a:lvl4pPr marL="1600200" indent="-228600">
              <a:defRPr sz="2400">
                <a:solidFill>
                  <a:schemeClr val="tx1"/>
                </a:solidFill>
                <a:latin typeface="Arial" charset="0"/>
                <a:ea typeface="ヒラギノ角ゴ Pro W3" charset="0"/>
                <a:cs typeface="ヒラギノ角ゴ Pro W3" charset="0"/>
              </a:defRPr>
            </a:lvl4pPr>
            <a:lvl5pPr marL="2057400" indent="-22860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a:r>
              <a:rPr lang="en-US" sz="4400" b="1" dirty="0">
                <a:solidFill>
                  <a:srgbClr val="0070C0"/>
                </a:solidFill>
                <a:latin typeface="+mn-lt"/>
              </a:rPr>
              <a:t>Response of </a:t>
            </a:r>
            <a:r>
              <a:rPr lang="en-US" sz="4400" b="1" dirty="0" err="1">
                <a:solidFill>
                  <a:srgbClr val="0070C0"/>
                </a:solidFill>
                <a:latin typeface="+mn-lt"/>
              </a:rPr>
              <a:t>Saxifragales</a:t>
            </a:r>
            <a:r>
              <a:rPr lang="en-US" sz="4400" b="1" dirty="0">
                <a:solidFill>
                  <a:srgbClr val="0070C0"/>
                </a:solidFill>
                <a:latin typeface="+mn-lt"/>
              </a:rPr>
              <a:t> to Climate Change</a:t>
            </a:r>
          </a:p>
        </p:txBody>
      </p:sp>
      <p:cxnSp>
        <p:nvCxnSpPr>
          <p:cNvPr id="3" name="Straight Connector 2">
            <a:extLst>
              <a:ext uri="{FF2B5EF4-FFF2-40B4-BE49-F238E27FC236}">
                <a16:creationId xmlns:a16="http://schemas.microsoft.com/office/drawing/2014/main" id="{519442CF-2F5A-EF43-B9AF-A128F1A11E56}"/>
              </a:ext>
            </a:extLst>
          </p:cNvPr>
          <p:cNvCxnSpPr>
            <a:cxnSpLocks/>
          </p:cNvCxnSpPr>
          <p:nvPr/>
        </p:nvCxnSpPr>
        <p:spPr>
          <a:xfrm>
            <a:off x="5529614" y="6229183"/>
            <a:ext cx="4151596"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7D77E008-3A9C-654A-BBAB-B726F7BEED01}"/>
              </a:ext>
            </a:extLst>
          </p:cNvPr>
          <p:cNvSpPr txBox="1"/>
          <p:nvPr/>
        </p:nvSpPr>
        <p:spPr>
          <a:xfrm>
            <a:off x="5767033" y="6229183"/>
            <a:ext cx="3675588" cy="369332"/>
          </a:xfrm>
          <a:prstGeom prst="rect">
            <a:avLst/>
          </a:prstGeom>
          <a:noFill/>
        </p:spPr>
        <p:txBody>
          <a:bodyPr wrap="square" rtlCol="0">
            <a:spAutoFit/>
          </a:bodyPr>
          <a:lstStyle/>
          <a:p>
            <a:pPr algn="ctr"/>
            <a:r>
              <a:rPr lang="en-US" dirty="0"/>
              <a:t>100 million years</a:t>
            </a:r>
          </a:p>
        </p:txBody>
      </p:sp>
      <p:pic>
        <p:nvPicPr>
          <p:cNvPr id="13" name="Picture 12">
            <a:extLst>
              <a:ext uri="{FF2B5EF4-FFF2-40B4-BE49-F238E27FC236}">
                <a16:creationId xmlns:a16="http://schemas.microsoft.com/office/drawing/2014/main" id="{82A179B4-2160-2841-885F-2A8899A94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284" y="2307964"/>
            <a:ext cx="3264926" cy="2342259"/>
          </a:xfrm>
          <a:prstGeom prst="rect">
            <a:avLst/>
          </a:prstGeom>
        </p:spPr>
      </p:pic>
      <p:pic>
        <p:nvPicPr>
          <p:cNvPr id="18" name="Picture 17">
            <a:extLst>
              <a:ext uri="{FF2B5EF4-FFF2-40B4-BE49-F238E27FC236}">
                <a16:creationId xmlns:a16="http://schemas.microsoft.com/office/drawing/2014/main" id="{64822E9D-984F-064F-B090-A9982D486774}"/>
              </a:ext>
            </a:extLst>
          </p:cNvPr>
          <p:cNvPicPr>
            <a:picLocks noChangeAspect="1"/>
          </p:cNvPicPr>
          <p:nvPr/>
        </p:nvPicPr>
        <p:blipFill>
          <a:blip r:embed="rId6"/>
          <a:stretch>
            <a:fillRect/>
          </a:stretch>
        </p:blipFill>
        <p:spPr>
          <a:xfrm>
            <a:off x="1186703" y="4689326"/>
            <a:ext cx="3264926" cy="2168674"/>
          </a:xfrm>
          <a:prstGeom prst="rect">
            <a:avLst/>
          </a:prstGeom>
        </p:spPr>
      </p:pic>
      <p:pic>
        <p:nvPicPr>
          <p:cNvPr id="2" name="Picture 1">
            <a:extLst>
              <a:ext uri="{FF2B5EF4-FFF2-40B4-BE49-F238E27FC236}">
                <a16:creationId xmlns:a16="http://schemas.microsoft.com/office/drawing/2014/main" id="{BBF80A5C-F682-5B25-EC0E-B91ADAC112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78192" y="4263395"/>
            <a:ext cx="1568199" cy="1975675"/>
          </a:xfrm>
          <a:prstGeom prst="rect">
            <a:avLst/>
          </a:prstGeom>
        </p:spPr>
      </p:pic>
      <p:sp>
        <p:nvSpPr>
          <p:cNvPr id="11" name="TextBox 10">
            <a:extLst>
              <a:ext uri="{FF2B5EF4-FFF2-40B4-BE49-F238E27FC236}">
                <a16:creationId xmlns:a16="http://schemas.microsoft.com/office/drawing/2014/main" id="{6FDBECDF-B36D-5551-A83E-B4EE235AC1C3}"/>
              </a:ext>
            </a:extLst>
          </p:cNvPr>
          <p:cNvSpPr txBox="1"/>
          <p:nvPr/>
        </p:nvSpPr>
        <p:spPr>
          <a:xfrm>
            <a:off x="10713223" y="6255524"/>
            <a:ext cx="1098135" cy="369332"/>
          </a:xfrm>
          <a:prstGeom prst="rect">
            <a:avLst/>
          </a:prstGeom>
          <a:noFill/>
        </p:spPr>
        <p:txBody>
          <a:bodyPr wrap="square" rtlCol="0">
            <a:spAutoFit/>
          </a:bodyPr>
          <a:lstStyle/>
          <a:p>
            <a:r>
              <a:rPr lang="en-US" dirty="0"/>
              <a:t>Ryan Folk</a:t>
            </a:r>
          </a:p>
        </p:txBody>
      </p:sp>
    </p:spTree>
    <p:extLst>
      <p:ext uri="{BB962C8B-B14F-4D97-AF65-F5344CB8AC3E}">
        <p14:creationId xmlns:p14="http://schemas.microsoft.com/office/powerpoint/2010/main" val="3936247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967-366F-6C37-61F3-EF54A252A497}"/>
              </a:ext>
            </a:extLst>
          </p:cNvPr>
          <p:cNvSpPr>
            <a:spLocks noGrp="1"/>
          </p:cNvSpPr>
          <p:nvPr>
            <p:ph type="title"/>
          </p:nvPr>
        </p:nvSpPr>
        <p:spPr/>
        <p:txBody>
          <a:bodyPr/>
          <a:lstStyle/>
          <a:p>
            <a:pPr algn="ctr"/>
            <a:r>
              <a:rPr lang="en-US" b="1" dirty="0">
                <a:solidFill>
                  <a:srgbClr val="0070C0"/>
                </a:solidFill>
                <a:latin typeface="+mn-lt"/>
              </a:rPr>
              <a:t>Thanks</a:t>
            </a:r>
          </a:p>
        </p:txBody>
      </p:sp>
      <p:pic>
        <p:nvPicPr>
          <p:cNvPr id="5" name="Picture 4">
            <a:extLst>
              <a:ext uri="{FF2B5EF4-FFF2-40B4-BE49-F238E27FC236}">
                <a16:creationId xmlns:a16="http://schemas.microsoft.com/office/drawing/2014/main" id="{CAE3CE0C-8E13-FA4F-5B0C-4AB016F4D3D2}"/>
              </a:ext>
            </a:extLst>
          </p:cNvPr>
          <p:cNvPicPr>
            <a:picLocks noChangeAspect="1"/>
          </p:cNvPicPr>
          <p:nvPr/>
        </p:nvPicPr>
        <p:blipFill>
          <a:blip r:embed="rId2"/>
          <a:stretch>
            <a:fillRect/>
          </a:stretch>
        </p:blipFill>
        <p:spPr>
          <a:xfrm>
            <a:off x="2929819" y="1691005"/>
            <a:ext cx="6332361" cy="4103370"/>
          </a:xfrm>
          <a:prstGeom prst="rect">
            <a:avLst/>
          </a:prstGeom>
        </p:spPr>
      </p:pic>
    </p:spTree>
    <p:extLst>
      <p:ext uri="{BB962C8B-B14F-4D97-AF65-F5344CB8AC3E}">
        <p14:creationId xmlns:p14="http://schemas.microsoft.com/office/powerpoint/2010/main" val="1832082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D7772-740E-CE03-3FB2-4C07E33534A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C3815ED-CE3F-844B-D92C-DD336E85FBAD}"/>
              </a:ext>
            </a:extLst>
          </p:cNvPr>
          <p:cNvSpPr/>
          <p:nvPr/>
        </p:nvSpPr>
        <p:spPr>
          <a:xfrm>
            <a:off x="0" y="249849"/>
            <a:ext cx="12192000" cy="1323439"/>
          </a:xfrm>
          <a:prstGeom prst="rect">
            <a:avLst/>
          </a:prstGeom>
        </p:spPr>
        <p:txBody>
          <a:bodyPr wrap="square">
            <a:spAutoFit/>
          </a:bodyPr>
          <a:lstStyle/>
          <a:p>
            <a:pPr algn="ctr"/>
            <a:r>
              <a:rPr lang="en-US" sz="4000" b="1" dirty="0">
                <a:solidFill>
                  <a:srgbClr val="0070C0"/>
                </a:solidFill>
              </a:rPr>
              <a:t>Connecting Specimens, Trees, Niche Models, Tools:</a:t>
            </a:r>
          </a:p>
          <a:p>
            <a:pPr algn="ctr"/>
            <a:r>
              <a:rPr lang="en-US" sz="4000" b="1" dirty="0">
                <a:solidFill>
                  <a:srgbClr val="0070C0"/>
                </a:solidFill>
              </a:rPr>
              <a:t>Examples </a:t>
            </a:r>
          </a:p>
        </p:txBody>
      </p:sp>
      <p:grpSp>
        <p:nvGrpSpPr>
          <p:cNvPr id="18" name="Group 17">
            <a:extLst>
              <a:ext uri="{FF2B5EF4-FFF2-40B4-BE49-F238E27FC236}">
                <a16:creationId xmlns:a16="http://schemas.microsoft.com/office/drawing/2014/main" id="{0635F7AE-50B4-B5FD-7961-994599EAA506}"/>
              </a:ext>
            </a:extLst>
          </p:cNvPr>
          <p:cNvGrpSpPr/>
          <p:nvPr/>
        </p:nvGrpSpPr>
        <p:grpSpPr>
          <a:xfrm>
            <a:off x="416732" y="2007975"/>
            <a:ext cx="10510348" cy="3547005"/>
            <a:chOff x="2131212" y="3657503"/>
            <a:chExt cx="9019007" cy="2933476"/>
          </a:xfrm>
        </p:grpSpPr>
        <p:pic>
          <p:nvPicPr>
            <p:cNvPr id="10" name="Picture 9" descr="https://www.idigbio.org/wiki/_media/idigbio_logo_rgb.png">
              <a:extLst>
                <a:ext uri="{FF2B5EF4-FFF2-40B4-BE49-F238E27FC236}">
                  <a16:creationId xmlns:a16="http://schemas.microsoft.com/office/drawing/2014/main" id="{DEA1C636-285A-23EB-A6B1-7C6943B349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1163" y="5579870"/>
              <a:ext cx="2379056" cy="735102"/>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a:extLst>
                <a:ext uri="{FF2B5EF4-FFF2-40B4-BE49-F238E27FC236}">
                  <a16:creationId xmlns:a16="http://schemas.microsoft.com/office/drawing/2014/main" id="{9F8D0574-253D-C970-2FEA-2F10A5E17FA7}"/>
                </a:ext>
              </a:extLst>
            </p:cNvPr>
            <p:cNvPicPr>
              <a:picLocks noChangeAspect="1"/>
            </p:cNvPicPr>
            <p:nvPr/>
          </p:nvPicPr>
          <p:blipFill>
            <a:blip r:embed="rId4"/>
            <a:stretch>
              <a:fillRect/>
            </a:stretch>
          </p:blipFill>
          <p:spPr>
            <a:xfrm>
              <a:off x="8827713" y="3861407"/>
              <a:ext cx="1387515" cy="1166646"/>
            </a:xfrm>
            <a:prstGeom prst="rect">
              <a:avLst/>
            </a:prstGeom>
          </p:spPr>
        </p:pic>
        <p:sp>
          <p:nvSpPr>
            <p:cNvPr id="3" name="Rectangle 2">
              <a:extLst>
                <a:ext uri="{FF2B5EF4-FFF2-40B4-BE49-F238E27FC236}">
                  <a16:creationId xmlns:a16="http://schemas.microsoft.com/office/drawing/2014/main" id="{DA21726B-57F9-2DE0-4D1A-5859209D8417}"/>
                </a:ext>
              </a:extLst>
            </p:cNvPr>
            <p:cNvSpPr/>
            <p:nvPr/>
          </p:nvSpPr>
          <p:spPr>
            <a:xfrm>
              <a:off x="6847659"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80C155D-D34A-2B3B-3B2E-552A1CA55D16}"/>
                </a:ext>
              </a:extLst>
            </p:cNvPr>
            <p:cNvGrpSpPr/>
            <p:nvPr/>
          </p:nvGrpSpPr>
          <p:grpSpPr>
            <a:xfrm>
              <a:off x="3645948" y="3657503"/>
              <a:ext cx="5436923" cy="2933476"/>
              <a:chOff x="2135686" y="3641875"/>
              <a:chExt cx="5234987" cy="2933476"/>
            </a:xfrm>
          </p:grpSpPr>
          <p:grpSp>
            <p:nvGrpSpPr>
              <p:cNvPr id="22" name="Group 21">
                <a:extLst>
                  <a:ext uri="{FF2B5EF4-FFF2-40B4-BE49-F238E27FC236}">
                    <a16:creationId xmlns:a16="http://schemas.microsoft.com/office/drawing/2014/main" id="{144F5223-DFE1-C07E-20BF-EA057ABEE018}"/>
                  </a:ext>
                </a:extLst>
              </p:cNvPr>
              <p:cNvGrpSpPr/>
              <p:nvPr/>
            </p:nvGrpSpPr>
            <p:grpSpPr>
              <a:xfrm>
                <a:off x="2135686" y="3641875"/>
                <a:ext cx="4790858" cy="2933476"/>
                <a:chOff x="2135686" y="3641875"/>
                <a:chExt cx="4790858" cy="2933476"/>
              </a:xfrm>
            </p:grpSpPr>
            <p:pic>
              <p:nvPicPr>
                <p:cNvPr id="23" name="image03.png" descr="workflows.png">
                  <a:extLst>
                    <a:ext uri="{FF2B5EF4-FFF2-40B4-BE49-F238E27FC236}">
                      <a16:creationId xmlns:a16="http://schemas.microsoft.com/office/drawing/2014/main" id="{C5C02744-468C-61F0-C134-63EAC9E88199}"/>
                    </a:ext>
                  </a:extLst>
                </p:cNvPr>
                <p:cNvPicPr/>
                <p:nvPr/>
              </p:nvPicPr>
              <p:blipFill rotWithShape="1">
                <a:blip r:embed="rId5"/>
                <a:srcRect l="58507" b="75542"/>
                <a:stretch/>
              </p:blipFill>
              <p:spPr>
                <a:xfrm>
                  <a:off x="2135686" y="3641875"/>
                  <a:ext cx="4790858" cy="2933476"/>
                </a:xfrm>
                <a:prstGeom prst="rect">
                  <a:avLst/>
                </a:prstGeom>
                <a:ln/>
              </p:spPr>
            </p:pic>
            <p:sp>
              <p:nvSpPr>
                <p:cNvPr id="24" name="Rectangle 23">
                  <a:extLst>
                    <a:ext uri="{FF2B5EF4-FFF2-40B4-BE49-F238E27FC236}">
                      <a16:creationId xmlns:a16="http://schemas.microsoft.com/office/drawing/2014/main" id="{A664EBF3-B846-AE0F-A36A-B97338F2DE6F}"/>
                    </a:ext>
                  </a:extLst>
                </p:cNvPr>
                <p:cNvSpPr/>
                <p:nvPr/>
              </p:nvSpPr>
              <p:spPr>
                <a:xfrm>
                  <a:off x="5323658"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B96939E9-CF2B-38E6-28AA-060ABCEEC630}"/>
                  </a:ext>
                </a:extLst>
              </p:cNvPr>
              <p:cNvSpPr txBox="1"/>
              <p:nvPr/>
            </p:nvSpPr>
            <p:spPr>
              <a:xfrm>
                <a:off x="5254754" y="4105235"/>
                <a:ext cx="2115919" cy="330903"/>
              </a:xfrm>
              <a:prstGeom prst="rect">
                <a:avLst/>
              </a:prstGeom>
              <a:noFill/>
            </p:spPr>
            <p:txBody>
              <a:bodyPr wrap="square" rtlCol="0">
                <a:spAutoFit/>
              </a:bodyPr>
              <a:lstStyle/>
              <a:p>
                <a:r>
                  <a:rPr lang="en-US" sz="2000" dirty="0">
                    <a:latin typeface="Arial" charset="0"/>
                    <a:ea typeface="Arial" charset="0"/>
                    <a:cs typeface="Arial" charset="0"/>
                  </a:rPr>
                  <a:t>Analytical Tools</a:t>
                </a:r>
              </a:p>
            </p:txBody>
          </p:sp>
        </p:grpSp>
        <p:sp>
          <p:nvSpPr>
            <p:cNvPr id="2" name="Oval 1">
              <a:extLst>
                <a:ext uri="{FF2B5EF4-FFF2-40B4-BE49-F238E27FC236}">
                  <a16:creationId xmlns:a16="http://schemas.microsoft.com/office/drawing/2014/main" id="{21F6B4EC-3A07-C87B-7546-EB6D036F5AD8}"/>
                </a:ext>
              </a:extLst>
            </p:cNvPr>
            <p:cNvSpPr/>
            <p:nvPr/>
          </p:nvSpPr>
          <p:spPr>
            <a:xfrm>
              <a:off x="3781774" y="4131730"/>
              <a:ext cx="620889" cy="609603"/>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5" name="Rectangle 4">
              <a:extLst>
                <a:ext uri="{FF2B5EF4-FFF2-40B4-BE49-F238E27FC236}">
                  <a16:creationId xmlns:a16="http://schemas.microsoft.com/office/drawing/2014/main" id="{5042249F-3418-1563-3DD3-C61D27302ECC}"/>
                </a:ext>
              </a:extLst>
            </p:cNvPr>
            <p:cNvSpPr/>
            <p:nvPr/>
          </p:nvSpPr>
          <p:spPr>
            <a:xfrm>
              <a:off x="4481689" y="4149222"/>
              <a:ext cx="1468551" cy="279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rial" charset="0"/>
                  <a:ea typeface="Arial" charset="0"/>
                  <a:cs typeface="Arial" charset="0"/>
                </a:rPr>
                <a:t>Analytical Tools</a:t>
              </a:r>
            </a:p>
          </p:txBody>
        </p:sp>
        <p:sp>
          <p:nvSpPr>
            <p:cNvPr id="7" name="TextBox 6">
              <a:extLst>
                <a:ext uri="{FF2B5EF4-FFF2-40B4-BE49-F238E27FC236}">
                  <a16:creationId xmlns:a16="http://schemas.microsoft.com/office/drawing/2014/main" id="{6124A65A-533B-1F6C-E4A4-E63B1C15EC09}"/>
                </a:ext>
              </a:extLst>
            </p:cNvPr>
            <p:cNvSpPr txBox="1"/>
            <p:nvPr/>
          </p:nvSpPr>
          <p:spPr>
            <a:xfrm>
              <a:off x="4481689" y="4120863"/>
              <a:ext cx="2197540" cy="330903"/>
            </a:xfrm>
            <a:prstGeom prst="rect">
              <a:avLst/>
            </a:prstGeom>
            <a:noFill/>
          </p:spPr>
          <p:txBody>
            <a:bodyPr wrap="square" rtlCol="0">
              <a:spAutoFit/>
            </a:bodyPr>
            <a:lstStyle/>
            <a:p>
              <a:r>
                <a:rPr lang="en-US" sz="2000" dirty="0">
                  <a:latin typeface="Arial" charset="0"/>
                  <a:ea typeface="Arial" charset="0"/>
                  <a:cs typeface="Arial" charset="0"/>
                </a:rPr>
                <a:t>Niche Models</a:t>
              </a:r>
            </a:p>
          </p:txBody>
        </p:sp>
        <p:sp>
          <p:nvSpPr>
            <p:cNvPr id="8" name="Rectangle 7">
              <a:extLst>
                <a:ext uri="{FF2B5EF4-FFF2-40B4-BE49-F238E27FC236}">
                  <a16:creationId xmlns:a16="http://schemas.microsoft.com/office/drawing/2014/main" id="{1C10B36C-FD8B-73AF-C358-99450E6ED5CC}"/>
                </a:ext>
              </a:extLst>
            </p:cNvPr>
            <p:cNvSpPr/>
            <p:nvPr/>
          </p:nvSpPr>
          <p:spPr>
            <a:xfrm>
              <a:off x="4402663" y="5483423"/>
              <a:ext cx="1693337" cy="307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940BC0-4CE4-FEA1-54A5-FCE58F069FDF}"/>
                </a:ext>
              </a:extLst>
            </p:cNvPr>
            <p:cNvSpPr txBox="1"/>
            <p:nvPr/>
          </p:nvSpPr>
          <p:spPr>
            <a:xfrm>
              <a:off x="4460108" y="5452802"/>
              <a:ext cx="2197540" cy="330903"/>
            </a:xfrm>
            <a:prstGeom prst="rect">
              <a:avLst/>
            </a:prstGeom>
            <a:noFill/>
          </p:spPr>
          <p:txBody>
            <a:bodyPr wrap="square" rtlCol="0">
              <a:spAutoFit/>
            </a:bodyPr>
            <a:lstStyle/>
            <a:p>
              <a:r>
                <a:rPr lang="en-US" sz="2000" dirty="0">
                  <a:latin typeface="Arial" charset="0"/>
                  <a:ea typeface="Arial" charset="0"/>
                  <a:cs typeface="Arial" charset="0"/>
                </a:rPr>
                <a:t>Trees</a:t>
              </a:r>
            </a:p>
          </p:txBody>
        </p:sp>
        <p:sp>
          <p:nvSpPr>
            <p:cNvPr id="12" name="Oval 11">
              <a:extLst>
                <a:ext uri="{FF2B5EF4-FFF2-40B4-BE49-F238E27FC236}">
                  <a16:creationId xmlns:a16="http://schemas.microsoft.com/office/drawing/2014/main" id="{004F18C8-80E9-4FD2-1CF4-023618B186E9}"/>
                </a:ext>
              </a:extLst>
            </p:cNvPr>
            <p:cNvSpPr/>
            <p:nvPr/>
          </p:nvSpPr>
          <p:spPr>
            <a:xfrm>
              <a:off x="3747914" y="5463816"/>
              <a:ext cx="620889" cy="60960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pic>
          <p:nvPicPr>
            <p:cNvPr id="15" name="Picture 14">
              <a:extLst>
                <a:ext uri="{FF2B5EF4-FFF2-40B4-BE49-F238E27FC236}">
                  <a16:creationId xmlns:a16="http://schemas.microsoft.com/office/drawing/2014/main" id="{E06ED057-1CC8-D60F-1B3B-C45EC4F7575C}"/>
                </a:ext>
              </a:extLst>
            </p:cNvPr>
            <p:cNvPicPr>
              <a:picLocks noChangeAspect="1"/>
            </p:cNvPicPr>
            <p:nvPr/>
          </p:nvPicPr>
          <p:blipFill>
            <a:blip r:embed="rId6"/>
            <a:srcRect r="50000" b="50000"/>
            <a:stretch>
              <a:fillRect/>
            </a:stretch>
          </p:blipFill>
          <p:spPr>
            <a:xfrm>
              <a:off x="2131212" y="3936143"/>
              <a:ext cx="1541740" cy="991118"/>
            </a:xfrm>
            <a:prstGeom prst="rect">
              <a:avLst/>
            </a:prstGeom>
          </p:spPr>
        </p:pic>
        <p:pic>
          <p:nvPicPr>
            <p:cNvPr id="17" name="Picture 16">
              <a:extLst>
                <a:ext uri="{FF2B5EF4-FFF2-40B4-BE49-F238E27FC236}">
                  <a16:creationId xmlns:a16="http://schemas.microsoft.com/office/drawing/2014/main" id="{34F6DBF9-7A3E-DE48-6424-DC99F5C691E3}"/>
                </a:ext>
              </a:extLst>
            </p:cNvPr>
            <p:cNvPicPr>
              <a:picLocks noChangeAspect="1"/>
            </p:cNvPicPr>
            <p:nvPr/>
          </p:nvPicPr>
          <p:blipFill>
            <a:blip r:embed="rId7"/>
            <a:srcRect l="9674" r="14150"/>
            <a:stretch/>
          </p:blipFill>
          <p:spPr>
            <a:xfrm>
              <a:off x="2131212" y="5337875"/>
              <a:ext cx="1591029" cy="1177480"/>
            </a:xfrm>
            <a:prstGeom prst="rect">
              <a:avLst/>
            </a:prstGeom>
          </p:spPr>
        </p:pic>
      </p:grpSp>
      <p:sp>
        <p:nvSpPr>
          <p:cNvPr id="4" name="TextBox 3">
            <a:extLst>
              <a:ext uri="{FF2B5EF4-FFF2-40B4-BE49-F238E27FC236}">
                <a16:creationId xmlns:a16="http://schemas.microsoft.com/office/drawing/2014/main" id="{DCC76079-2645-3468-AB58-36FFB11D337E}"/>
              </a:ext>
            </a:extLst>
          </p:cNvPr>
          <p:cNvSpPr txBox="1"/>
          <p:nvPr/>
        </p:nvSpPr>
        <p:spPr>
          <a:xfrm>
            <a:off x="416732" y="6183784"/>
            <a:ext cx="11264728" cy="369332"/>
          </a:xfrm>
          <a:prstGeom prst="rect">
            <a:avLst/>
          </a:prstGeom>
          <a:noFill/>
        </p:spPr>
        <p:txBody>
          <a:bodyPr wrap="square">
            <a:spAutoFit/>
          </a:bodyPr>
          <a:lstStyle/>
          <a:p>
            <a:pPr marL="457200" marR="0" indent="-457200"/>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Allen</a:t>
            </a:r>
            <a:r>
              <a:rPr lang="en-US" dirty="0">
                <a:solidFill>
                  <a:srgbClr val="000000"/>
                </a:solidFill>
                <a:latin typeface="Helvetica" pitchFamily="2" charset="0"/>
                <a:ea typeface="Times New Roman" panose="02020603050405020304" pitchFamily="18" charset="0"/>
                <a:cs typeface="Arial" panose="020B0604020202020204" pitchFamily="34" charset="0"/>
              </a:rPr>
              <a:t> et al.</a:t>
            </a:r>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 2019. </a:t>
            </a:r>
            <a:r>
              <a:rPr lang="en-US" sz="1800" dirty="0">
                <a:solidFill>
                  <a:srgbClr val="000000"/>
                </a:solidFill>
                <a:effectLst/>
                <a:latin typeface="Helvetica" pitchFamily="2" charset="0"/>
                <a:ea typeface="Times New Roman" panose="02020603050405020304" pitchFamily="18" charset="0"/>
                <a:cs typeface="Cambria" panose="02040503050406030204" pitchFamily="18" charset="0"/>
              </a:rPr>
              <a:t>Biodiversity synthesis across the green branches of the tree of life. </a:t>
            </a:r>
            <a:r>
              <a:rPr lang="en-US" sz="1800" i="1" dirty="0">
                <a:solidFill>
                  <a:srgbClr val="000000"/>
                </a:solidFill>
                <a:effectLst/>
                <a:latin typeface="Helvetica" pitchFamily="2" charset="0"/>
                <a:ea typeface="Times New Roman" panose="02020603050405020304" pitchFamily="18" charset="0"/>
                <a:cs typeface="Cambria" panose="02040503050406030204" pitchFamily="18" charset="0"/>
              </a:rPr>
              <a:t>Nature Plants</a:t>
            </a:r>
            <a:r>
              <a:rPr lang="en-US" sz="1800" dirty="0">
                <a:solidFill>
                  <a:srgbClr val="000000"/>
                </a:solidFill>
                <a:effectLst/>
                <a:latin typeface="Helvetica" pitchFamily="2" charset="0"/>
                <a:ea typeface="Times New Roman" panose="02020603050405020304" pitchFamily="18" charset="0"/>
                <a:cs typeface="Cambria" panose="02040503050406030204" pitchFamily="18" charset="0"/>
              </a:rPr>
              <a:t> 5:11-13.</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60550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bwMode="auto">
          <a:xfrm>
            <a:off x="2907030" y="261938"/>
            <a:ext cx="6172200" cy="4286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algn="ctr"/>
            <a:r>
              <a:rPr lang="en-US" b="1" dirty="0">
                <a:solidFill>
                  <a:srgbClr val="0070C0"/>
                </a:solidFill>
                <a:latin typeface="+mn-lt"/>
                <a:cs typeface="Helvetica" charset="0"/>
              </a:rPr>
              <a:t>Label Data</a:t>
            </a:r>
            <a:br>
              <a:rPr lang="en-US" b="1" dirty="0">
                <a:solidFill>
                  <a:srgbClr val="0070C0"/>
                </a:solidFill>
                <a:latin typeface="+mn-lt"/>
                <a:cs typeface="Helvetica" charset="0"/>
              </a:rPr>
            </a:br>
            <a:r>
              <a:rPr lang="en-US" b="1" dirty="0">
                <a:solidFill>
                  <a:srgbClr val="0070C0"/>
                </a:solidFill>
                <a:latin typeface="+mn-lt"/>
                <a:cs typeface="Helvetica" charset="0"/>
              </a:rPr>
              <a:t>(Occurrences)</a:t>
            </a:r>
          </a:p>
        </p:txBody>
      </p:sp>
      <p:pic>
        <p:nvPicPr>
          <p:cNvPr id="104450" name="Picture 3" descr="139652a1-siz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3721" y="363284"/>
            <a:ext cx="4254004" cy="613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Content Placeholder 2"/>
          <p:cNvSpPr txBox="1">
            <a:spLocks/>
          </p:cNvSpPr>
          <p:nvPr/>
        </p:nvSpPr>
        <p:spPr>
          <a:xfrm>
            <a:off x="1270595" y="2055018"/>
            <a:ext cx="6172200" cy="352544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None/>
              <a:defRPr/>
            </a:pPr>
            <a:r>
              <a:rPr lang="en-US" dirty="0">
                <a:solidFill>
                  <a:prstClr val="black"/>
                </a:solidFill>
                <a:latin typeface="Calibri"/>
              </a:rPr>
              <a:t>	specific site, </a:t>
            </a:r>
          </a:p>
          <a:p>
            <a:pPr marL="0" indent="0">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endParaRPr lang="en-US" dirty="0">
              <a:solidFill>
                <a:prstClr val="black"/>
              </a:solidFill>
              <a:latin typeface="Calibri"/>
            </a:endParaRPr>
          </a:p>
        </p:txBody>
      </p:sp>
      <p:sp>
        <p:nvSpPr>
          <p:cNvPr id="104452" name="Oval 6"/>
          <p:cNvSpPr>
            <a:spLocks noChangeArrowheads="1"/>
          </p:cNvSpPr>
          <p:nvPr/>
        </p:nvSpPr>
        <p:spPr bwMode="auto">
          <a:xfrm>
            <a:off x="10431979" y="5580459"/>
            <a:ext cx="1296591" cy="1015603"/>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0"/>
              <a:cs typeface="ＭＳ Ｐゴシック" charset="0"/>
            </a:endParaRPr>
          </a:p>
        </p:txBody>
      </p:sp>
      <p:cxnSp>
        <p:nvCxnSpPr>
          <p:cNvPr id="7" name="Straight Arrow Connector 6"/>
          <p:cNvCxnSpPr/>
          <p:nvPr/>
        </p:nvCxnSpPr>
        <p:spPr>
          <a:xfrm>
            <a:off x="234275" y="4135455"/>
            <a:ext cx="1036320" cy="0"/>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96577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2300" y="465608"/>
            <a:ext cx="8422105" cy="857250"/>
          </a:xfrm>
        </p:spPr>
        <p:txBody>
          <a:bodyPr>
            <a:noAutofit/>
          </a:bodyPr>
          <a:lstStyle/>
          <a:p>
            <a:pPr algn="ctr"/>
            <a:r>
              <a:rPr lang="en-US" b="1" dirty="0">
                <a:solidFill>
                  <a:srgbClr val="0070C0"/>
                </a:solidFill>
                <a:latin typeface="+mn-lt"/>
              </a:rPr>
              <a:t>Niche Models</a:t>
            </a:r>
            <a:br>
              <a:rPr lang="en-US" b="1" dirty="0">
                <a:solidFill>
                  <a:srgbClr val="0070C0"/>
                </a:solidFill>
                <a:latin typeface="+mn-lt"/>
              </a:rPr>
            </a:br>
            <a:endParaRPr lang="en-US" b="1" dirty="0">
              <a:solidFill>
                <a:srgbClr val="0070C0"/>
              </a:solidFill>
              <a:latin typeface="+mn-lt"/>
            </a:endParaRPr>
          </a:p>
        </p:txBody>
      </p:sp>
      <p:sp>
        <p:nvSpPr>
          <p:cNvPr id="19" name="Right Arrow 18"/>
          <p:cNvSpPr/>
          <p:nvPr/>
        </p:nvSpPr>
        <p:spPr>
          <a:xfrm>
            <a:off x="5480987" y="3765322"/>
            <a:ext cx="2182822" cy="505074"/>
          </a:xfrm>
          <a:prstGeom prst="rightArrow">
            <a:avLst>
              <a:gd name="adj1" fmla="val 18611"/>
              <a:gd name="adj2" fmla="val 50000"/>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8" name="Group 7"/>
          <p:cNvGrpSpPr/>
          <p:nvPr/>
        </p:nvGrpSpPr>
        <p:grpSpPr>
          <a:xfrm>
            <a:off x="1888591" y="1750741"/>
            <a:ext cx="3694781" cy="4916559"/>
            <a:chOff x="134109" y="1829364"/>
            <a:chExt cx="3494789" cy="4895311"/>
          </a:xfrm>
        </p:grpSpPr>
        <p:pic>
          <p:nvPicPr>
            <p:cNvPr id="14" name="Picture 13" descr="mapwithdot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81" y="1829364"/>
              <a:ext cx="1511208" cy="797582"/>
            </a:xfrm>
            <a:prstGeom prst="rect">
              <a:avLst/>
            </a:prstGeom>
          </p:spPr>
        </p:pic>
        <p:grpSp>
          <p:nvGrpSpPr>
            <p:cNvPr id="3" name="Group 2"/>
            <p:cNvGrpSpPr/>
            <p:nvPr/>
          </p:nvGrpSpPr>
          <p:grpSpPr>
            <a:xfrm>
              <a:off x="629461" y="1899330"/>
              <a:ext cx="1960400" cy="1562241"/>
              <a:chOff x="529477" y="1128051"/>
              <a:chExt cx="4935675" cy="3933234"/>
            </a:xfrm>
          </p:grpSpPr>
          <p:pic>
            <p:nvPicPr>
              <p:cNvPr id="4" name="Picture 3" descr="lotu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77" y="3229376"/>
                <a:ext cx="2145864" cy="1831909"/>
              </a:xfrm>
              <a:prstGeom prst="rect">
                <a:avLst/>
              </a:prstGeom>
            </p:spPr>
          </p:pic>
          <p:pic>
            <p:nvPicPr>
              <p:cNvPr id="5" name="Picture 4" descr="wolf.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268" y="2186252"/>
                <a:ext cx="2145864" cy="1831909"/>
              </a:xfrm>
              <a:prstGeom prst="rect">
                <a:avLst/>
              </a:prstGeom>
            </p:spPr>
          </p:pic>
          <p:pic>
            <p:nvPicPr>
              <p:cNvPr id="6" name="Picture 5" descr="snake_bi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9288" y="1128051"/>
                <a:ext cx="2145864" cy="1831909"/>
              </a:xfrm>
              <a:prstGeom prst="rect">
                <a:avLst/>
              </a:prstGeom>
            </p:spPr>
          </p:pic>
        </p:grpSp>
        <p:pic>
          <p:nvPicPr>
            <p:cNvPr id="9" name="Picture 8" descr="IPCC-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090" y="4489061"/>
              <a:ext cx="1015943" cy="1423574"/>
            </a:xfrm>
            <a:prstGeom prst="rect">
              <a:avLst/>
            </a:prstGeom>
          </p:spPr>
        </p:pic>
        <p:sp>
          <p:nvSpPr>
            <p:cNvPr id="17" name="Right Arrow 16"/>
            <p:cNvSpPr/>
            <p:nvPr/>
          </p:nvSpPr>
          <p:spPr>
            <a:xfrm rot="2160000">
              <a:off x="2424649" y="3170326"/>
              <a:ext cx="1204249" cy="414318"/>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ight Arrow 17"/>
            <p:cNvSpPr/>
            <p:nvPr/>
          </p:nvSpPr>
          <p:spPr>
            <a:xfrm rot="19080000">
              <a:off x="2275413" y="4738183"/>
              <a:ext cx="1325265" cy="414318"/>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descr="climate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341" y="5241032"/>
              <a:ext cx="1980896" cy="1100497"/>
            </a:xfrm>
            <a:prstGeom prst="rect">
              <a:avLst/>
            </a:prstGeom>
          </p:spPr>
        </p:pic>
        <p:pic>
          <p:nvPicPr>
            <p:cNvPr id="16" name="Picture 15" descr="hicks_jar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67572" y="2902535"/>
              <a:ext cx="1122289" cy="1122289"/>
            </a:xfrm>
            <a:prstGeom prst="rect">
              <a:avLst/>
            </a:prstGeom>
          </p:spPr>
        </p:pic>
        <p:sp>
          <p:nvSpPr>
            <p:cNvPr id="25" name="TextBox 24"/>
            <p:cNvSpPr txBox="1"/>
            <p:nvPr/>
          </p:nvSpPr>
          <p:spPr>
            <a:xfrm>
              <a:off x="134109" y="4097881"/>
              <a:ext cx="2613443" cy="398381"/>
            </a:xfrm>
            <a:prstGeom prst="rect">
              <a:avLst/>
            </a:prstGeom>
            <a:noFill/>
          </p:spPr>
          <p:txBody>
            <a:bodyPr wrap="none" rtlCol="0">
              <a:spAutoFit/>
            </a:bodyPr>
            <a:lstStyle/>
            <a:p>
              <a:r>
                <a:rPr lang="en-US" sz="2000" dirty="0"/>
                <a:t>Species Occurrence Data</a:t>
              </a:r>
            </a:p>
          </p:txBody>
        </p:sp>
        <p:sp>
          <p:nvSpPr>
            <p:cNvPr id="26" name="TextBox 25"/>
            <p:cNvSpPr txBox="1"/>
            <p:nvPr/>
          </p:nvSpPr>
          <p:spPr>
            <a:xfrm>
              <a:off x="468592" y="6326294"/>
              <a:ext cx="2122911" cy="398381"/>
            </a:xfrm>
            <a:prstGeom prst="rect">
              <a:avLst/>
            </a:prstGeom>
            <a:noFill/>
          </p:spPr>
          <p:txBody>
            <a:bodyPr wrap="none" rtlCol="0">
              <a:spAutoFit/>
            </a:bodyPr>
            <a:lstStyle/>
            <a:p>
              <a:r>
                <a:rPr lang="en-US" sz="2000" dirty="0"/>
                <a:t>Environmental Data</a:t>
              </a:r>
            </a:p>
          </p:txBody>
        </p:sp>
      </p:grpSp>
      <p:sp>
        <p:nvSpPr>
          <p:cNvPr id="28" name="TextBox 27"/>
          <p:cNvSpPr txBox="1"/>
          <p:nvPr/>
        </p:nvSpPr>
        <p:spPr>
          <a:xfrm>
            <a:off x="8339040" y="4221927"/>
            <a:ext cx="2008435" cy="400110"/>
          </a:xfrm>
          <a:prstGeom prst="rect">
            <a:avLst/>
          </a:prstGeom>
          <a:noFill/>
        </p:spPr>
        <p:txBody>
          <a:bodyPr wrap="none" rtlCol="0">
            <a:spAutoFit/>
          </a:bodyPr>
          <a:lstStyle/>
          <a:p>
            <a:r>
              <a:rPr lang="en-US" sz="2000" dirty="0"/>
              <a:t>Predicted Habitat</a:t>
            </a:r>
          </a:p>
        </p:txBody>
      </p:sp>
      <p:pic>
        <p:nvPicPr>
          <p:cNvPr id="10" name="Picture 9">
            <a:extLst>
              <a:ext uri="{FF2B5EF4-FFF2-40B4-BE49-F238E27FC236}">
                <a16:creationId xmlns:a16="http://schemas.microsoft.com/office/drawing/2014/main" id="{A361BD64-47C0-DC27-8466-984ACDF5835D}"/>
              </a:ext>
            </a:extLst>
          </p:cNvPr>
          <p:cNvPicPr>
            <a:picLocks noChangeAspect="1"/>
          </p:cNvPicPr>
          <p:nvPr/>
        </p:nvPicPr>
        <p:blipFill>
          <a:blip r:embed="rId10"/>
          <a:srcRect r="50000" b="50000"/>
          <a:stretch>
            <a:fillRect/>
          </a:stretch>
        </p:blipFill>
        <p:spPr>
          <a:xfrm>
            <a:off x="8043109" y="2346642"/>
            <a:ext cx="2878098" cy="2005610"/>
          </a:xfrm>
          <a:prstGeom prst="rect">
            <a:avLst/>
          </a:prstGeom>
        </p:spPr>
      </p:pic>
      <p:pic>
        <p:nvPicPr>
          <p:cNvPr id="11" name="Picture 3" descr="139652a1-sized.jpg">
            <a:extLst>
              <a:ext uri="{FF2B5EF4-FFF2-40B4-BE49-F238E27FC236}">
                <a16:creationId xmlns:a16="http://schemas.microsoft.com/office/drawing/2014/main" id="{6FF09E70-BF78-A9E1-0B53-04DB293C0F9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009843" y="829980"/>
            <a:ext cx="2502673" cy="3187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85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16197" y="162323"/>
            <a:ext cx="2159605" cy="769441"/>
          </a:xfrm>
          <a:prstGeom prst="rect">
            <a:avLst/>
          </a:prstGeom>
          <a:noFill/>
        </p:spPr>
        <p:txBody>
          <a:bodyPr wrap="square" rtlCol="0">
            <a:spAutoFit/>
          </a:bodyPr>
          <a:lstStyle/>
          <a:p>
            <a:pPr algn="ctr"/>
            <a:r>
              <a:rPr lang="en-US" sz="4400" b="1" dirty="0">
                <a:solidFill>
                  <a:srgbClr val="0070C0"/>
                </a:solidFill>
              </a:rPr>
              <a:t>Trees</a:t>
            </a:r>
          </a:p>
        </p:txBody>
      </p:sp>
      <p:pic>
        <p:nvPicPr>
          <p:cNvPr id="3" name="Picture 2">
            <a:extLst>
              <a:ext uri="{FF2B5EF4-FFF2-40B4-BE49-F238E27FC236}">
                <a16:creationId xmlns:a16="http://schemas.microsoft.com/office/drawing/2014/main" id="{9C82F441-1A01-BBFE-9CEA-8DB947B56CAA}"/>
              </a:ext>
            </a:extLst>
          </p:cNvPr>
          <p:cNvPicPr>
            <a:picLocks noChangeAspect="1"/>
          </p:cNvPicPr>
          <p:nvPr/>
        </p:nvPicPr>
        <p:blipFill>
          <a:blip r:embed="rId2"/>
          <a:stretch>
            <a:fillRect/>
          </a:stretch>
        </p:blipFill>
        <p:spPr>
          <a:xfrm>
            <a:off x="1637981" y="681863"/>
            <a:ext cx="3907188" cy="4049267"/>
          </a:xfrm>
          <a:prstGeom prst="rect">
            <a:avLst/>
          </a:prstGeom>
        </p:spPr>
      </p:pic>
      <p:pic>
        <p:nvPicPr>
          <p:cNvPr id="6" name="Picture 5">
            <a:extLst>
              <a:ext uri="{FF2B5EF4-FFF2-40B4-BE49-F238E27FC236}">
                <a16:creationId xmlns:a16="http://schemas.microsoft.com/office/drawing/2014/main" id="{E3EB104B-3B3F-10D3-B009-D67B3589918B}"/>
              </a:ext>
            </a:extLst>
          </p:cNvPr>
          <p:cNvPicPr>
            <a:picLocks noChangeAspect="1"/>
          </p:cNvPicPr>
          <p:nvPr/>
        </p:nvPicPr>
        <p:blipFill>
          <a:blip r:embed="rId3"/>
          <a:stretch>
            <a:fillRect/>
          </a:stretch>
        </p:blipFill>
        <p:spPr>
          <a:xfrm>
            <a:off x="7975760" y="309334"/>
            <a:ext cx="4036395" cy="3342640"/>
          </a:xfrm>
          <a:prstGeom prst="rect">
            <a:avLst/>
          </a:prstGeom>
        </p:spPr>
      </p:pic>
      <p:pic>
        <p:nvPicPr>
          <p:cNvPr id="7" name="Picture 6">
            <a:extLst>
              <a:ext uri="{FF2B5EF4-FFF2-40B4-BE49-F238E27FC236}">
                <a16:creationId xmlns:a16="http://schemas.microsoft.com/office/drawing/2014/main" id="{0ACA8725-586A-D21A-4A8C-4FC5AAB04CBB}"/>
              </a:ext>
            </a:extLst>
          </p:cNvPr>
          <p:cNvPicPr>
            <a:picLocks noChangeAspect="1"/>
          </p:cNvPicPr>
          <p:nvPr/>
        </p:nvPicPr>
        <p:blipFill>
          <a:blip r:embed="rId4"/>
          <a:stretch>
            <a:fillRect/>
          </a:stretch>
        </p:blipFill>
        <p:spPr>
          <a:xfrm>
            <a:off x="5784843" y="4059936"/>
            <a:ext cx="3818191" cy="2798064"/>
          </a:xfrm>
          <a:prstGeom prst="rect">
            <a:avLst/>
          </a:prstGeom>
        </p:spPr>
      </p:pic>
      <p:pic>
        <p:nvPicPr>
          <p:cNvPr id="8" name="Picture 7">
            <a:extLst>
              <a:ext uri="{FF2B5EF4-FFF2-40B4-BE49-F238E27FC236}">
                <a16:creationId xmlns:a16="http://schemas.microsoft.com/office/drawing/2014/main" id="{81EB8078-EFC0-890C-6D7A-AD2A844133BD}"/>
              </a:ext>
            </a:extLst>
          </p:cNvPr>
          <p:cNvPicPr>
            <a:picLocks noChangeAspect="1"/>
          </p:cNvPicPr>
          <p:nvPr/>
        </p:nvPicPr>
        <p:blipFill>
          <a:blip r:embed="rId5"/>
          <a:srcRect r="27282"/>
          <a:stretch>
            <a:fillRect/>
          </a:stretch>
        </p:blipFill>
        <p:spPr>
          <a:xfrm>
            <a:off x="2081784" y="4878994"/>
            <a:ext cx="2014728" cy="1856323"/>
          </a:xfrm>
          <a:prstGeom prst="rect">
            <a:avLst/>
          </a:prstGeom>
        </p:spPr>
      </p:pic>
      <p:pic>
        <p:nvPicPr>
          <p:cNvPr id="9" name="Picture 8">
            <a:extLst>
              <a:ext uri="{FF2B5EF4-FFF2-40B4-BE49-F238E27FC236}">
                <a16:creationId xmlns:a16="http://schemas.microsoft.com/office/drawing/2014/main" id="{7F169393-8850-840B-F023-6CBFCF694630}"/>
              </a:ext>
            </a:extLst>
          </p:cNvPr>
          <p:cNvPicPr>
            <a:picLocks noChangeAspect="1"/>
          </p:cNvPicPr>
          <p:nvPr/>
        </p:nvPicPr>
        <p:blipFill>
          <a:blip r:embed="rId6"/>
          <a:stretch>
            <a:fillRect/>
          </a:stretch>
        </p:blipFill>
        <p:spPr>
          <a:xfrm>
            <a:off x="5473700" y="1421093"/>
            <a:ext cx="2159604" cy="2820708"/>
          </a:xfrm>
          <a:prstGeom prst="rect">
            <a:avLst/>
          </a:prstGeom>
        </p:spPr>
      </p:pic>
    </p:spTree>
    <p:extLst>
      <p:ext uri="{BB962C8B-B14F-4D97-AF65-F5344CB8AC3E}">
        <p14:creationId xmlns:p14="http://schemas.microsoft.com/office/powerpoint/2010/main" val="3981994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23ED4-0E61-E74E-B8CF-143C89B93A3C}"/>
              </a:ext>
            </a:extLst>
          </p:cNvPr>
          <p:cNvSpPr>
            <a:spLocks noGrp="1"/>
          </p:cNvSpPr>
          <p:nvPr>
            <p:ph type="title"/>
          </p:nvPr>
        </p:nvSpPr>
        <p:spPr>
          <a:xfrm>
            <a:off x="146824" y="936822"/>
            <a:ext cx="10515600" cy="895984"/>
          </a:xfrm>
        </p:spPr>
        <p:txBody>
          <a:bodyPr>
            <a:normAutofit/>
          </a:bodyPr>
          <a:lstStyle/>
          <a:p>
            <a:pPr>
              <a:buFont typeface="Times New Roman" charset="0"/>
              <a:buNone/>
              <a:defRPr/>
            </a:pPr>
            <a:r>
              <a:rPr lang="en-US" sz="3600" dirty="0">
                <a:latin typeface="Calibri" panose="020F0502020204030204" pitchFamily="34" charset="0"/>
                <a:cs typeface="Calibri" panose="020F0502020204030204" pitchFamily="34" charset="0"/>
              </a:rPr>
              <a:t>Connecting Trees, Specimens, Tools</a:t>
            </a:r>
          </a:p>
        </p:txBody>
      </p:sp>
      <p:pic>
        <p:nvPicPr>
          <p:cNvPr id="99331" name="image03.png" descr="workflows.png">
            <a:extLst>
              <a:ext uri="{FF2B5EF4-FFF2-40B4-BE49-F238E27FC236}">
                <a16:creationId xmlns:a16="http://schemas.microsoft.com/office/drawing/2014/main" id="{CEA2B5A3-6E09-E045-BE72-6627FD8DA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12" r="42168" b="60304"/>
          <a:stretch>
            <a:fillRect/>
          </a:stretch>
        </p:blipFill>
        <p:spPr bwMode="auto">
          <a:xfrm>
            <a:off x="4837069" y="1621536"/>
            <a:ext cx="7363852" cy="482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a16="http://schemas.microsoft.com/office/drawing/2014/main" id="{2D29235E-C86B-7D4F-9D44-52C9719418E3}"/>
              </a:ext>
            </a:extLst>
          </p:cNvPr>
          <p:cNvSpPr txBox="1">
            <a:spLocks noChangeArrowheads="1"/>
          </p:cNvSpPr>
          <p:nvPr/>
        </p:nvSpPr>
        <p:spPr bwMode="auto">
          <a:xfrm>
            <a:off x="2896235" y="136524"/>
            <a:ext cx="6399530" cy="8959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6168" rIns="90000" bIns="45000"/>
          <a:lstStyle>
            <a:lvl1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1pPr>
            <a:lvl2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2pPr>
            <a:lvl3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3pPr>
            <a:lvl4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4pPr>
            <a:lvl5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9pPr>
          </a:lstStyle>
          <a:p>
            <a:pPr algn="ctr">
              <a:buFont typeface="Times New Roman" charset="0"/>
              <a:buNone/>
              <a:defRPr/>
            </a:pPr>
            <a:r>
              <a:rPr lang="en-US" sz="4400" b="1" dirty="0">
                <a:solidFill>
                  <a:srgbClr val="0070C0"/>
                </a:solidFill>
                <a:latin typeface="Calibri" panose="020F0502020204030204" pitchFamily="34" charset="0"/>
                <a:cs typeface="Calibri" panose="020F0502020204030204" pitchFamily="34" charset="0"/>
              </a:rPr>
              <a:t>Ancestral Niche</a:t>
            </a:r>
          </a:p>
        </p:txBody>
      </p:sp>
      <p:sp>
        <p:nvSpPr>
          <p:cNvPr id="6" name="TextBox 5">
            <a:extLst>
              <a:ext uri="{FF2B5EF4-FFF2-40B4-BE49-F238E27FC236}">
                <a16:creationId xmlns:a16="http://schemas.microsoft.com/office/drawing/2014/main" id="{95FD134B-555C-E045-90F5-30CF1D2C756B}"/>
              </a:ext>
            </a:extLst>
          </p:cNvPr>
          <p:cNvSpPr txBox="1"/>
          <p:nvPr/>
        </p:nvSpPr>
        <p:spPr>
          <a:xfrm>
            <a:off x="2397760" y="2702560"/>
            <a:ext cx="590550" cy="792480"/>
          </a:xfrm>
          <a:prstGeom prst="rect">
            <a:avLst/>
          </a:prstGeom>
          <a:solidFill>
            <a:schemeClr val="bg1"/>
          </a:solidFill>
        </p:spPr>
        <p:txBody>
          <a:bodyPr wrap="square" rtlCol="0">
            <a:spAutoFit/>
          </a:bodyPr>
          <a:lstStyle/>
          <a:p>
            <a:endParaRPr lang="en-US" dirty="0"/>
          </a:p>
        </p:txBody>
      </p:sp>
      <p:sp>
        <p:nvSpPr>
          <p:cNvPr id="24" name="Oval 23">
            <a:extLst>
              <a:ext uri="{FF2B5EF4-FFF2-40B4-BE49-F238E27FC236}">
                <a16:creationId xmlns:a16="http://schemas.microsoft.com/office/drawing/2014/main" id="{09E4688C-BD29-881A-0D6D-552346F62458}"/>
              </a:ext>
            </a:extLst>
          </p:cNvPr>
          <p:cNvSpPr/>
          <p:nvPr/>
        </p:nvSpPr>
        <p:spPr>
          <a:xfrm>
            <a:off x="5176051" y="3319272"/>
            <a:ext cx="665871" cy="63103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sp>
        <p:nvSpPr>
          <p:cNvPr id="25" name="Oval 24">
            <a:extLst>
              <a:ext uri="{FF2B5EF4-FFF2-40B4-BE49-F238E27FC236}">
                <a16:creationId xmlns:a16="http://schemas.microsoft.com/office/drawing/2014/main" id="{472D6EC3-C96C-0ABB-53EC-AD652C49AC91}"/>
              </a:ext>
            </a:extLst>
          </p:cNvPr>
          <p:cNvSpPr/>
          <p:nvPr/>
        </p:nvSpPr>
        <p:spPr>
          <a:xfrm>
            <a:off x="7535203" y="5507736"/>
            <a:ext cx="665871" cy="63103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sp>
        <p:nvSpPr>
          <p:cNvPr id="26" name="Oval 25">
            <a:extLst>
              <a:ext uri="{FF2B5EF4-FFF2-40B4-BE49-F238E27FC236}">
                <a16:creationId xmlns:a16="http://schemas.microsoft.com/office/drawing/2014/main" id="{8A6BAFA2-6CA6-4472-A592-2F0E344AA1F4}"/>
              </a:ext>
            </a:extLst>
          </p:cNvPr>
          <p:cNvSpPr/>
          <p:nvPr/>
        </p:nvSpPr>
        <p:spPr>
          <a:xfrm>
            <a:off x="7375768" y="3310839"/>
            <a:ext cx="665871" cy="631033"/>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grpSp>
        <p:nvGrpSpPr>
          <p:cNvPr id="27" name="Group 26">
            <a:extLst>
              <a:ext uri="{FF2B5EF4-FFF2-40B4-BE49-F238E27FC236}">
                <a16:creationId xmlns:a16="http://schemas.microsoft.com/office/drawing/2014/main" id="{265A7427-9CD1-2708-E68C-A437B3175E19}"/>
              </a:ext>
            </a:extLst>
          </p:cNvPr>
          <p:cNvGrpSpPr/>
          <p:nvPr/>
        </p:nvGrpSpPr>
        <p:grpSpPr>
          <a:xfrm>
            <a:off x="126878" y="3681984"/>
            <a:ext cx="5132313" cy="3102865"/>
            <a:chOff x="3645948" y="3657502"/>
            <a:chExt cx="5397691" cy="2933476"/>
          </a:xfrm>
        </p:grpSpPr>
        <p:sp>
          <p:nvSpPr>
            <p:cNvPr id="28" name="Rectangle 27">
              <a:extLst>
                <a:ext uri="{FF2B5EF4-FFF2-40B4-BE49-F238E27FC236}">
                  <a16:creationId xmlns:a16="http://schemas.microsoft.com/office/drawing/2014/main" id="{0023518E-899F-C840-079B-2A962E95D4E9}"/>
                </a:ext>
              </a:extLst>
            </p:cNvPr>
            <p:cNvSpPr/>
            <p:nvPr/>
          </p:nvSpPr>
          <p:spPr>
            <a:xfrm>
              <a:off x="6847659"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0513F56-F24A-8392-7000-CF5750E08862}"/>
                </a:ext>
              </a:extLst>
            </p:cNvPr>
            <p:cNvGrpSpPr/>
            <p:nvPr/>
          </p:nvGrpSpPr>
          <p:grpSpPr>
            <a:xfrm>
              <a:off x="3645948" y="3657502"/>
              <a:ext cx="5397691" cy="2933476"/>
              <a:chOff x="2135686" y="3641874"/>
              <a:chExt cx="5197211" cy="2933476"/>
            </a:xfrm>
          </p:grpSpPr>
          <p:grpSp>
            <p:nvGrpSpPr>
              <p:cNvPr id="36" name="Group 35">
                <a:extLst>
                  <a:ext uri="{FF2B5EF4-FFF2-40B4-BE49-F238E27FC236}">
                    <a16:creationId xmlns:a16="http://schemas.microsoft.com/office/drawing/2014/main" id="{1DAB7F2D-E29C-6F0E-C0C2-EE9F0A023621}"/>
                  </a:ext>
                </a:extLst>
              </p:cNvPr>
              <p:cNvGrpSpPr/>
              <p:nvPr/>
            </p:nvGrpSpPr>
            <p:grpSpPr>
              <a:xfrm>
                <a:off x="2135686" y="3641874"/>
                <a:ext cx="4790858" cy="2933476"/>
                <a:chOff x="2135686" y="3641874"/>
                <a:chExt cx="4790858" cy="2933476"/>
              </a:xfrm>
            </p:grpSpPr>
            <p:pic>
              <p:nvPicPr>
                <p:cNvPr id="38" name="image03.png" descr="workflows.png">
                  <a:extLst>
                    <a:ext uri="{FF2B5EF4-FFF2-40B4-BE49-F238E27FC236}">
                      <a16:creationId xmlns:a16="http://schemas.microsoft.com/office/drawing/2014/main" id="{158201EB-1AB3-8372-3169-66BA04D8BCB1}"/>
                    </a:ext>
                  </a:extLst>
                </p:cNvPr>
                <p:cNvPicPr/>
                <p:nvPr/>
              </p:nvPicPr>
              <p:blipFill rotWithShape="1">
                <a:blip r:embed="rId3"/>
                <a:srcRect l="58507" b="75542"/>
                <a:stretch/>
              </p:blipFill>
              <p:spPr>
                <a:xfrm>
                  <a:off x="2135686" y="3641874"/>
                  <a:ext cx="4790858" cy="2933476"/>
                </a:xfrm>
                <a:prstGeom prst="rect">
                  <a:avLst/>
                </a:prstGeom>
                <a:ln/>
              </p:spPr>
            </p:pic>
            <p:sp>
              <p:nvSpPr>
                <p:cNvPr id="39" name="Rectangle 38">
                  <a:extLst>
                    <a:ext uri="{FF2B5EF4-FFF2-40B4-BE49-F238E27FC236}">
                      <a16:creationId xmlns:a16="http://schemas.microsoft.com/office/drawing/2014/main" id="{16C1E44A-4200-ED08-B7CF-AC809FD7FE97}"/>
                    </a:ext>
                  </a:extLst>
                </p:cNvPr>
                <p:cNvSpPr/>
                <p:nvPr/>
              </p:nvSpPr>
              <p:spPr>
                <a:xfrm>
                  <a:off x="5323658"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7CF3FC52-1811-5CC7-3484-569A059195F6}"/>
                  </a:ext>
                </a:extLst>
              </p:cNvPr>
              <p:cNvSpPr txBox="1"/>
              <p:nvPr/>
            </p:nvSpPr>
            <p:spPr>
              <a:xfrm>
                <a:off x="5216978" y="4133594"/>
                <a:ext cx="2115919" cy="307777"/>
              </a:xfrm>
              <a:prstGeom prst="rect">
                <a:avLst/>
              </a:prstGeom>
              <a:noFill/>
            </p:spPr>
            <p:txBody>
              <a:bodyPr wrap="square" rtlCol="0">
                <a:spAutoFit/>
              </a:bodyPr>
              <a:lstStyle/>
              <a:p>
                <a:r>
                  <a:rPr lang="en-US" sz="1400" dirty="0">
                    <a:latin typeface="Arial" charset="0"/>
                    <a:ea typeface="Arial" charset="0"/>
                    <a:cs typeface="Arial" charset="0"/>
                  </a:rPr>
                  <a:t>Analytical Tools</a:t>
                </a:r>
              </a:p>
            </p:txBody>
          </p:sp>
        </p:grpSp>
        <p:sp>
          <p:nvSpPr>
            <p:cNvPr id="30" name="Oval 29">
              <a:extLst>
                <a:ext uri="{FF2B5EF4-FFF2-40B4-BE49-F238E27FC236}">
                  <a16:creationId xmlns:a16="http://schemas.microsoft.com/office/drawing/2014/main" id="{68E887E1-3E50-2C87-2BE4-AA1F03189E2B}"/>
                </a:ext>
              </a:extLst>
            </p:cNvPr>
            <p:cNvSpPr/>
            <p:nvPr/>
          </p:nvSpPr>
          <p:spPr>
            <a:xfrm>
              <a:off x="3781774" y="4131730"/>
              <a:ext cx="620889" cy="609603"/>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31" name="Rectangle 30">
              <a:extLst>
                <a:ext uri="{FF2B5EF4-FFF2-40B4-BE49-F238E27FC236}">
                  <a16:creationId xmlns:a16="http://schemas.microsoft.com/office/drawing/2014/main" id="{F3E9582C-7838-33DE-AE37-DCD74FCA2696}"/>
                </a:ext>
              </a:extLst>
            </p:cNvPr>
            <p:cNvSpPr/>
            <p:nvPr/>
          </p:nvSpPr>
          <p:spPr>
            <a:xfrm>
              <a:off x="4481689" y="4149222"/>
              <a:ext cx="1468551" cy="279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rial" charset="0"/>
                  <a:ea typeface="Arial" charset="0"/>
                  <a:cs typeface="Arial" charset="0"/>
                </a:rPr>
                <a:t>Analytical Tools</a:t>
              </a:r>
            </a:p>
          </p:txBody>
        </p:sp>
        <p:sp>
          <p:nvSpPr>
            <p:cNvPr id="32" name="TextBox 31">
              <a:extLst>
                <a:ext uri="{FF2B5EF4-FFF2-40B4-BE49-F238E27FC236}">
                  <a16:creationId xmlns:a16="http://schemas.microsoft.com/office/drawing/2014/main" id="{3869E1FC-3CE0-1741-348B-93DE014379F3}"/>
                </a:ext>
              </a:extLst>
            </p:cNvPr>
            <p:cNvSpPr txBox="1"/>
            <p:nvPr/>
          </p:nvSpPr>
          <p:spPr>
            <a:xfrm>
              <a:off x="4481689" y="4126571"/>
              <a:ext cx="2197541" cy="307777"/>
            </a:xfrm>
            <a:prstGeom prst="rect">
              <a:avLst/>
            </a:prstGeom>
            <a:noFill/>
          </p:spPr>
          <p:txBody>
            <a:bodyPr wrap="square" rtlCol="0">
              <a:spAutoFit/>
            </a:bodyPr>
            <a:lstStyle/>
            <a:p>
              <a:r>
                <a:rPr lang="en-US" sz="1400" dirty="0">
                  <a:latin typeface="Arial" charset="0"/>
                  <a:ea typeface="Arial" charset="0"/>
                  <a:cs typeface="Arial" charset="0"/>
                </a:rPr>
                <a:t>Niche Models</a:t>
              </a:r>
            </a:p>
          </p:txBody>
        </p:sp>
        <p:sp>
          <p:nvSpPr>
            <p:cNvPr id="33" name="Rectangle 32">
              <a:extLst>
                <a:ext uri="{FF2B5EF4-FFF2-40B4-BE49-F238E27FC236}">
                  <a16:creationId xmlns:a16="http://schemas.microsoft.com/office/drawing/2014/main" id="{8C0FC274-B04E-3E10-FC07-7A1CD8826073}"/>
                </a:ext>
              </a:extLst>
            </p:cNvPr>
            <p:cNvSpPr/>
            <p:nvPr/>
          </p:nvSpPr>
          <p:spPr>
            <a:xfrm>
              <a:off x="4402663" y="5483423"/>
              <a:ext cx="1693337" cy="307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14CC111-B6E6-1A3F-4C94-A3CA20192577}"/>
                </a:ext>
              </a:extLst>
            </p:cNvPr>
            <p:cNvSpPr txBox="1"/>
            <p:nvPr/>
          </p:nvSpPr>
          <p:spPr>
            <a:xfrm>
              <a:off x="4481689" y="5483423"/>
              <a:ext cx="2197540" cy="307777"/>
            </a:xfrm>
            <a:prstGeom prst="rect">
              <a:avLst/>
            </a:prstGeom>
            <a:noFill/>
          </p:spPr>
          <p:txBody>
            <a:bodyPr wrap="square" rtlCol="0">
              <a:spAutoFit/>
            </a:bodyPr>
            <a:lstStyle/>
            <a:p>
              <a:r>
                <a:rPr lang="en-US" sz="1400" dirty="0">
                  <a:latin typeface="Arial" charset="0"/>
                  <a:ea typeface="Arial" charset="0"/>
                  <a:cs typeface="Arial" charset="0"/>
                </a:rPr>
                <a:t>Trees</a:t>
              </a:r>
            </a:p>
          </p:txBody>
        </p:sp>
        <p:sp>
          <p:nvSpPr>
            <p:cNvPr id="35" name="Oval 34">
              <a:extLst>
                <a:ext uri="{FF2B5EF4-FFF2-40B4-BE49-F238E27FC236}">
                  <a16:creationId xmlns:a16="http://schemas.microsoft.com/office/drawing/2014/main" id="{76C39428-851E-B028-ABF7-2A0FD533636C}"/>
                </a:ext>
              </a:extLst>
            </p:cNvPr>
            <p:cNvSpPr/>
            <p:nvPr/>
          </p:nvSpPr>
          <p:spPr>
            <a:xfrm>
              <a:off x="3747914" y="5463816"/>
              <a:ext cx="620889" cy="60960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T</a:t>
              </a:r>
            </a:p>
          </p:txBody>
        </p:sp>
      </p:grpSp>
    </p:spTree>
    <p:extLst>
      <p:ext uri="{BB962C8B-B14F-4D97-AF65-F5344CB8AC3E}">
        <p14:creationId xmlns:p14="http://schemas.microsoft.com/office/powerpoint/2010/main" val="1890659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8969" y="0"/>
            <a:ext cx="9144000" cy="6858000"/>
          </a:xfrm>
          <a:prstGeom prst="rect">
            <a:avLst/>
          </a:prstGeom>
          <a:ln>
            <a:solidFill>
              <a:schemeClr val="tx1"/>
            </a:solidFill>
            <a:prstDash val="sysDot"/>
          </a:ln>
        </p:spPr>
      </p:pic>
      <p:cxnSp>
        <p:nvCxnSpPr>
          <p:cNvPr id="6" name="Straight Arrow Connector 5"/>
          <p:cNvCxnSpPr/>
          <p:nvPr/>
        </p:nvCxnSpPr>
        <p:spPr>
          <a:xfrm flipH="1" flipV="1">
            <a:off x="3503934" y="3863624"/>
            <a:ext cx="139064" cy="708305"/>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05154" y="3412408"/>
            <a:ext cx="2062847" cy="2588342"/>
          </a:xfrm>
          <a:prstGeom prst="rect">
            <a:avLst/>
          </a:prstGeom>
        </p:spPr>
      </p:pic>
      <p:sp>
        <p:nvSpPr>
          <p:cNvPr id="5" name="Title 1"/>
          <p:cNvSpPr>
            <a:spLocks noGrp="1"/>
          </p:cNvSpPr>
          <p:nvPr>
            <p:ph type="title"/>
          </p:nvPr>
        </p:nvSpPr>
        <p:spPr>
          <a:xfrm>
            <a:off x="2609740" y="391913"/>
            <a:ext cx="7387782" cy="261779"/>
          </a:xfrm>
        </p:spPr>
        <p:txBody>
          <a:bodyPr>
            <a:noAutofit/>
          </a:bodyPr>
          <a:lstStyle/>
          <a:p>
            <a:pPr algn="ctr"/>
            <a:r>
              <a:rPr lang="en-US" b="1" dirty="0">
                <a:solidFill>
                  <a:schemeClr val="bg1"/>
                </a:solidFill>
                <a:latin typeface="+mn-lt"/>
              </a:rPr>
              <a:t>Solving a Hybridization Puzzle</a:t>
            </a:r>
          </a:p>
        </p:txBody>
      </p:sp>
      <p:sp>
        <p:nvSpPr>
          <p:cNvPr id="7" name="TextBox 6"/>
          <p:cNvSpPr txBox="1"/>
          <p:nvPr/>
        </p:nvSpPr>
        <p:spPr>
          <a:xfrm>
            <a:off x="8605152" y="5654501"/>
            <a:ext cx="1565685" cy="369332"/>
          </a:xfrm>
          <a:prstGeom prst="rect">
            <a:avLst/>
          </a:prstGeom>
          <a:noFill/>
        </p:spPr>
        <p:txBody>
          <a:bodyPr wrap="square" rtlCol="0">
            <a:spAutoFit/>
          </a:bodyPr>
          <a:lstStyle/>
          <a:p>
            <a:r>
              <a:rPr lang="en-US" i="1">
                <a:solidFill>
                  <a:schemeClr val="bg1"/>
                </a:solidFill>
              </a:rPr>
              <a:t>Heuchera</a:t>
            </a:r>
            <a:endParaRPr lang="en-US" i="1" dirty="0">
              <a:solidFill>
                <a:schemeClr val="bg1"/>
              </a:solidFill>
            </a:endParaRPr>
          </a:p>
        </p:txBody>
      </p:sp>
      <p:sp>
        <p:nvSpPr>
          <p:cNvPr id="8" name="TextBox 7"/>
          <p:cNvSpPr txBox="1"/>
          <p:nvPr/>
        </p:nvSpPr>
        <p:spPr>
          <a:xfrm>
            <a:off x="9636576" y="5654501"/>
            <a:ext cx="1565685" cy="369332"/>
          </a:xfrm>
          <a:prstGeom prst="rect">
            <a:avLst/>
          </a:prstGeom>
          <a:noFill/>
        </p:spPr>
        <p:txBody>
          <a:bodyPr wrap="square" rtlCol="0">
            <a:spAutoFit/>
          </a:bodyPr>
          <a:lstStyle/>
          <a:p>
            <a:r>
              <a:rPr lang="en-US" i="1" dirty="0" err="1">
                <a:solidFill>
                  <a:schemeClr val="bg1"/>
                </a:solidFill>
              </a:rPr>
              <a:t>Mitella</a:t>
            </a:r>
            <a:endParaRPr lang="en-US" i="1" dirty="0">
              <a:solidFill>
                <a:schemeClr val="bg1"/>
              </a:solidFill>
            </a:endParaRPr>
          </a:p>
        </p:txBody>
      </p:sp>
      <p:cxnSp>
        <p:nvCxnSpPr>
          <p:cNvPr id="10" name="Straight Arrow Connector 9"/>
          <p:cNvCxnSpPr/>
          <p:nvPr/>
        </p:nvCxnSpPr>
        <p:spPr>
          <a:xfrm flipV="1">
            <a:off x="3642999" y="3343665"/>
            <a:ext cx="2843157" cy="391929"/>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21143409">
            <a:off x="4278414" y="3034461"/>
            <a:ext cx="2227616" cy="461665"/>
          </a:xfrm>
          <a:prstGeom prst="rect">
            <a:avLst/>
          </a:prstGeom>
          <a:noFill/>
        </p:spPr>
        <p:txBody>
          <a:bodyPr wrap="square" rtlCol="0">
            <a:spAutoFit/>
          </a:bodyPr>
          <a:lstStyle/>
          <a:p>
            <a:r>
              <a:rPr lang="en-US" sz="2400" dirty="0" err="1">
                <a:solidFill>
                  <a:schemeClr val="bg1"/>
                </a:solidFill>
              </a:rPr>
              <a:t>cpDNA</a:t>
            </a:r>
            <a:r>
              <a:rPr lang="en-US" sz="2400" dirty="0">
                <a:solidFill>
                  <a:schemeClr val="bg1"/>
                </a:solidFill>
              </a:rPr>
              <a:t> capture</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8970" y="4217775"/>
            <a:ext cx="1359649" cy="1712936"/>
          </a:xfrm>
          <a:prstGeom prst="rect">
            <a:avLst/>
          </a:prstGeom>
        </p:spPr>
      </p:pic>
      <p:sp>
        <p:nvSpPr>
          <p:cNvPr id="13" name="TextBox 12"/>
          <p:cNvSpPr txBox="1"/>
          <p:nvPr/>
        </p:nvSpPr>
        <p:spPr>
          <a:xfrm>
            <a:off x="1826898" y="6048853"/>
            <a:ext cx="1565685" cy="369332"/>
          </a:xfrm>
          <a:prstGeom prst="rect">
            <a:avLst/>
          </a:prstGeom>
          <a:noFill/>
        </p:spPr>
        <p:txBody>
          <a:bodyPr wrap="square" rtlCol="0">
            <a:spAutoFit/>
          </a:bodyPr>
          <a:lstStyle/>
          <a:p>
            <a:r>
              <a:rPr lang="en-US" i="1" dirty="0">
                <a:solidFill>
                  <a:schemeClr val="bg1"/>
                </a:solidFill>
              </a:rPr>
              <a:t>Ryan Folk</a:t>
            </a:r>
          </a:p>
        </p:txBody>
      </p:sp>
    </p:spTree>
    <p:extLst>
      <p:ext uri="{BB962C8B-B14F-4D97-AF65-F5344CB8AC3E}">
        <p14:creationId xmlns:p14="http://schemas.microsoft.com/office/powerpoint/2010/main" val="1480342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0109" y="1345992"/>
            <a:ext cx="3611377" cy="453134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35419" y="1088935"/>
            <a:ext cx="6046469" cy="5073325"/>
          </a:xfrm>
          <a:prstGeom prst="rect">
            <a:avLst/>
          </a:prstGeom>
        </p:spPr>
      </p:pic>
      <p:sp>
        <p:nvSpPr>
          <p:cNvPr id="4" name="Title 1"/>
          <p:cNvSpPr txBox="1">
            <a:spLocks/>
          </p:cNvSpPr>
          <p:nvPr/>
        </p:nvSpPr>
        <p:spPr>
          <a:xfrm>
            <a:off x="194310" y="142672"/>
            <a:ext cx="11704320" cy="119009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latin typeface="+mn-lt"/>
              </a:rPr>
              <a:t>Hybridization &amp; Ancestral Ecological Niche Space</a:t>
            </a:r>
          </a:p>
        </p:txBody>
      </p:sp>
      <p:sp>
        <p:nvSpPr>
          <p:cNvPr id="5" name="TextBox 4"/>
          <p:cNvSpPr txBox="1"/>
          <p:nvPr/>
        </p:nvSpPr>
        <p:spPr>
          <a:xfrm>
            <a:off x="810112" y="5918425"/>
            <a:ext cx="1565685" cy="461665"/>
          </a:xfrm>
          <a:prstGeom prst="rect">
            <a:avLst/>
          </a:prstGeom>
          <a:noFill/>
        </p:spPr>
        <p:txBody>
          <a:bodyPr wrap="square" rtlCol="0">
            <a:spAutoFit/>
          </a:bodyPr>
          <a:lstStyle/>
          <a:p>
            <a:r>
              <a:rPr lang="en-US" sz="2400" i="1" dirty="0"/>
              <a:t>Heuchera</a:t>
            </a:r>
          </a:p>
        </p:txBody>
      </p:sp>
      <p:sp>
        <p:nvSpPr>
          <p:cNvPr id="6" name="TextBox 5"/>
          <p:cNvSpPr txBox="1"/>
          <p:nvPr/>
        </p:nvSpPr>
        <p:spPr>
          <a:xfrm>
            <a:off x="2726512" y="5918425"/>
            <a:ext cx="1565685" cy="461665"/>
          </a:xfrm>
          <a:prstGeom prst="rect">
            <a:avLst/>
          </a:prstGeom>
          <a:noFill/>
        </p:spPr>
        <p:txBody>
          <a:bodyPr wrap="square" rtlCol="0">
            <a:spAutoFit/>
          </a:bodyPr>
          <a:lstStyle/>
          <a:p>
            <a:r>
              <a:rPr lang="en-US" sz="2400" i="1" dirty="0" err="1"/>
              <a:t>Mitella</a:t>
            </a:r>
            <a:endParaRPr lang="en-US" sz="2400" i="1" dirty="0"/>
          </a:p>
        </p:txBody>
      </p:sp>
    </p:spTree>
    <p:extLst>
      <p:ext uri="{BB962C8B-B14F-4D97-AF65-F5344CB8AC3E}">
        <p14:creationId xmlns:p14="http://schemas.microsoft.com/office/powerpoint/2010/main" val="3662895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3606</TotalTime>
  <Words>1550</Words>
  <Application>Microsoft Macintosh PowerPoint</Application>
  <PresentationFormat>Widescreen</PresentationFormat>
  <Paragraphs>193</Paragraphs>
  <Slides>26</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vt:lpstr>
      <vt:lpstr>Arial</vt:lpstr>
      <vt:lpstr>Calibri</vt:lpstr>
      <vt:lpstr>Calibri Light</vt:lpstr>
      <vt:lpstr>Helvetica</vt:lpstr>
      <vt:lpstr>Times New Roman</vt:lpstr>
      <vt:lpstr>Office Theme</vt:lpstr>
      <vt:lpstr>   </vt:lpstr>
      <vt:lpstr>PowerPoint Presentation</vt:lpstr>
      <vt:lpstr>PowerPoint Presentation</vt:lpstr>
      <vt:lpstr>Label Data (Occurrences)</vt:lpstr>
      <vt:lpstr>Niche Models </vt:lpstr>
      <vt:lpstr>PowerPoint Presentation</vt:lpstr>
      <vt:lpstr>Connecting Trees, Specimens, Tools</vt:lpstr>
      <vt:lpstr>Solving a Hybridization Puzzle</vt:lpstr>
      <vt:lpstr>PowerPoint Presentation</vt:lpstr>
      <vt:lpstr>Ancestral Niche Reconstruction  </vt:lpstr>
      <vt:lpstr>Spatial Phylogenetics </vt:lpstr>
      <vt:lpstr>PowerPoint Presentation</vt:lpstr>
      <vt:lpstr>PowerPoint Presentation</vt:lpstr>
      <vt:lpstr>PowerPoint Presentation</vt:lpstr>
      <vt:lpstr>Evolutionary History of the Angiosperm  Flora of China </vt:lpstr>
      <vt:lpstr>Phylogenetic Diversity: China</vt:lpstr>
      <vt:lpstr>PowerPoint Presentation</vt:lpstr>
      <vt:lpstr>Spatial Phylogenetics of the North American Flora</vt:lpstr>
      <vt:lpstr>PowerPoint Presentation</vt:lpstr>
      <vt:lpstr>PowerPoint Presentation</vt:lpstr>
      <vt:lpstr>Trait Evolution</vt:lpstr>
      <vt:lpstr>Connecting Trees, Specimens, Tools</vt:lpstr>
      <vt:lpstr>PowerPoint Presentation</vt:lpstr>
      <vt:lpstr>Diversification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BiotaPhy:  Connect Trees, Specimens, Distribution Modeling, Tools</dc:title>
  <dc:creator>Microsoft Office User</dc:creator>
  <cp:lastModifiedBy>Soltis,Pamela S</cp:lastModifiedBy>
  <cp:revision>113</cp:revision>
  <dcterms:created xsi:type="dcterms:W3CDTF">2020-01-03T18:53:59Z</dcterms:created>
  <dcterms:modified xsi:type="dcterms:W3CDTF">2025-07-26T06:21:56Z</dcterms:modified>
</cp:coreProperties>
</file>